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6858000" cx="12192000"/>
  <p:notesSz cx="6858000" cy="9144000"/>
  <p:embeddedFontLst>
    <p:embeddedFont>
      <p:font typeface="Roboto"/>
      <p:regular r:id="rId30"/>
      <p:bold r:id="rId31"/>
      <p:italic r:id="rId32"/>
      <p:boldItalic r:id="rId33"/>
    </p:embeddedFont>
    <p:embeddedFont>
      <p:font typeface="Roboto Light"/>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8" roundtripDataSignature="AMtx7mjG082vS2gGxZR0ChzZGZbTJeODl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AE85F43-1E44-47FA-AC6A-B4479A5ABDD4}">
  <a:tblStyle styleId="{6AE85F43-1E44-47FA-AC6A-B4479A5ABDD4}"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35" Type="http://schemas.openxmlformats.org/officeDocument/2006/relationships/font" Target="fonts/RobotoLight-bold.fntdata"/><Relationship Id="rId12" Type="http://schemas.openxmlformats.org/officeDocument/2006/relationships/slide" Target="slides/slide7.xml"/><Relationship Id="rId34" Type="http://schemas.openxmlformats.org/officeDocument/2006/relationships/font" Target="fonts/RobotoLight-regular.fntdata"/><Relationship Id="rId15" Type="http://schemas.openxmlformats.org/officeDocument/2006/relationships/slide" Target="slides/slide10.xml"/><Relationship Id="rId37" Type="http://schemas.openxmlformats.org/officeDocument/2006/relationships/font" Target="fonts/RobotoLight-boldItalic.fntdata"/><Relationship Id="rId14" Type="http://schemas.openxmlformats.org/officeDocument/2006/relationships/slide" Target="slides/slide9.xml"/><Relationship Id="rId36" Type="http://schemas.openxmlformats.org/officeDocument/2006/relationships/font" Target="fonts/RobotoLight-italic.fntdata"/><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jpg>
</file>

<file path=ppt/media/image20.png>
</file>

<file path=ppt/media/image21.png>
</file>

<file path=ppt/media/image22.gif>
</file>

<file path=ppt/media/image23.gif>
</file>

<file path=ppt/media/image24.gif>
</file>

<file path=ppt/media/image25.png>
</file>

<file path=ppt/media/image26.gif>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fr-F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2" name="Google Shape;162;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After the selection we apply the styling</a:t>
            </a:r>
            <a:endParaRPr/>
          </a:p>
          <a:p>
            <a:pPr indent="0" lvl="0" marL="0" rtl="0" algn="l">
              <a:lnSpc>
                <a:spcPct val="100000"/>
              </a:lnSpc>
              <a:spcBef>
                <a:spcPts val="0"/>
              </a:spcBef>
              <a:spcAft>
                <a:spcPts val="0"/>
              </a:spcAft>
              <a:buSzPts val="1400"/>
              <a:buNone/>
            </a:pPr>
            <a:r>
              <a:rPr lang="fr-FR"/>
              <a:t>Try in console</a:t>
            </a:r>
            <a:endParaRPr/>
          </a:p>
        </p:txBody>
      </p:sp>
      <p:sp>
        <p:nvSpPr>
          <p:cNvPr id="163" name="Google Shape;163;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4" name="Google Shape;17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After the selection we apply the styling</a:t>
            </a:r>
            <a:endParaRPr/>
          </a:p>
          <a:p>
            <a:pPr indent="0" lvl="0" marL="0" rtl="0" algn="l">
              <a:lnSpc>
                <a:spcPct val="100000"/>
              </a:lnSpc>
              <a:spcBef>
                <a:spcPts val="0"/>
              </a:spcBef>
              <a:spcAft>
                <a:spcPts val="0"/>
              </a:spcAft>
              <a:buSzPts val="1400"/>
              <a:buNone/>
            </a:pPr>
            <a:r>
              <a:rPr lang="fr-FR"/>
              <a:t>Try in console</a:t>
            </a:r>
            <a:endParaRPr/>
          </a:p>
        </p:txBody>
      </p:sp>
      <p:sp>
        <p:nvSpPr>
          <p:cNvPr id="175" name="Google Shape;175;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2" name="Google Shape;182;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After the selection we apply the styling</a:t>
            </a:r>
            <a:endParaRPr/>
          </a:p>
          <a:p>
            <a:pPr indent="0" lvl="0" marL="0" rtl="0" algn="l">
              <a:lnSpc>
                <a:spcPct val="100000"/>
              </a:lnSpc>
              <a:spcBef>
                <a:spcPts val="0"/>
              </a:spcBef>
              <a:spcAft>
                <a:spcPts val="0"/>
              </a:spcAft>
              <a:buSzPts val="1400"/>
              <a:buNone/>
            </a:pPr>
            <a:r>
              <a:rPr lang="fr-FR"/>
              <a:t>Try in console</a:t>
            </a:r>
            <a:endParaRPr/>
          </a:p>
        </p:txBody>
      </p:sp>
      <p:sp>
        <p:nvSpPr>
          <p:cNvPr id="183" name="Google Shape;183;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4" name="Google Shape;194;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Houma par défaut les éléments yjiw ta7t b3adhhom menghir css</a:t>
            </a:r>
            <a:endParaRPr/>
          </a:p>
          <a:p>
            <a:pPr indent="0" lvl="0" marL="0" rtl="0" algn="l">
              <a:lnSpc>
                <a:spcPct val="100000"/>
              </a:lnSpc>
              <a:spcBef>
                <a:spcPts val="0"/>
              </a:spcBef>
              <a:spcAft>
                <a:spcPts val="0"/>
              </a:spcAft>
              <a:buSzPts val="1400"/>
              <a:buNone/>
            </a:pPr>
            <a:r>
              <a:rPr lang="fr-FR"/>
              <a:t>We’ll see examples in the next slide</a:t>
            </a:r>
            <a:endParaRPr/>
          </a:p>
        </p:txBody>
      </p:sp>
      <p:sp>
        <p:nvSpPr>
          <p:cNvPr id="201" name="Google Shape;201;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0" name="Google Shape;220;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5" name="Google Shape;225;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0" name="Google Shape;230;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7" name="Google Shape;237;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3" name="Google Shape;243;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fr-FR"/>
              <a:t>Responsive web design is an approach whereby a designer creates a web page that “responds to” or resizes itself depending on the type of device it is being seen through.  That could be an oversized desktop computer monitor, a laptop or devices with small screens such as </a:t>
            </a:r>
            <a:r>
              <a:rPr b="1" lang="fr-FR"/>
              <a:t>smartphones</a:t>
            </a:r>
            <a:r>
              <a:rPr lang="fr-FR"/>
              <a:t> and tablets.</a:t>
            </a:r>
            <a:endParaRPr/>
          </a:p>
          <a:p>
            <a:pPr indent="0" lvl="0" marL="0" marR="0" rtl="0" algn="l">
              <a:lnSpc>
                <a:spcPct val="100000"/>
              </a:lnSpc>
              <a:spcBef>
                <a:spcPts val="0"/>
              </a:spcBef>
              <a:spcAft>
                <a:spcPts val="0"/>
              </a:spcAft>
              <a:buClr>
                <a:schemeClr val="dk1"/>
              </a:buClr>
              <a:buSzPts val="1200"/>
              <a:buFont typeface="Calibri"/>
              <a:buNone/>
            </a:pPr>
            <a:r>
              <a:rPr lang="fr-FR"/>
              <a:t>nwa</a:t>
            </a:r>
            <a:endParaRPr/>
          </a:p>
        </p:txBody>
      </p:sp>
      <p:sp>
        <p:nvSpPr>
          <p:cNvPr id="244" name="Google Shape;244;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 name="Google Shape;9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 name="Google Shape;94;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9" name="Google Shape;249;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We covered the basics w taw Chnod5lou fel responsive </a:t>
            </a:r>
            <a:endParaRPr/>
          </a:p>
        </p:txBody>
      </p:sp>
      <p:sp>
        <p:nvSpPr>
          <p:cNvPr id="250" name="Google Shape;250;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6" name="Google Shape;256;p2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We’re gonna see the media types and width in later slides</a:t>
            </a:r>
            <a:endParaRPr/>
          </a:p>
        </p:txBody>
      </p:sp>
      <p:sp>
        <p:nvSpPr>
          <p:cNvPr id="257" name="Google Shape;257;p2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2" name="Google Shape;272;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8" name="Google Shape;278;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Breakpoints ma3netha fi 2ena width yetbadal css la page</a:t>
            </a:r>
            <a:endParaRPr/>
          </a:p>
          <a:p>
            <a:pPr indent="0" lvl="0" marL="0" rtl="0" algn="l">
              <a:lnSpc>
                <a:spcPct val="100000"/>
              </a:lnSpc>
              <a:spcBef>
                <a:spcPts val="0"/>
              </a:spcBef>
              <a:spcAft>
                <a:spcPts val="0"/>
              </a:spcAft>
              <a:buSzPts val="1400"/>
              <a:buNone/>
            </a:pPr>
            <a:r>
              <a:rPr lang="fr-FR"/>
              <a:t>Tnajam tasna3 ay breakpoint t7eb 3liha (t7ot el width elli t7eb 3lih) ama famma des width standards houma akthar w7id mosta3mlin</a:t>
            </a:r>
            <a:endParaRPr/>
          </a:p>
        </p:txBody>
      </p:sp>
      <p:sp>
        <p:nvSpPr>
          <p:cNvPr id="279" name="Google Shape;279;p2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fr-FR"/>
              <a:t>Javascript </a:t>
            </a:r>
            <a:r>
              <a:rPr lang="fr-FR"/>
              <a:t>yrod la page dynamique</a:t>
            </a:r>
            <a:endParaRPr/>
          </a:p>
          <a:p>
            <a:pPr indent="0" lvl="0" marL="0" rtl="0" algn="l">
              <a:lnSpc>
                <a:spcPct val="100000"/>
              </a:lnSpc>
              <a:spcBef>
                <a:spcPts val="0"/>
              </a:spcBef>
              <a:spcAft>
                <a:spcPts val="0"/>
              </a:spcAft>
              <a:buSzPts val="1400"/>
              <a:buNone/>
            </a:pPr>
            <a:r>
              <a:rPr lang="fr-FR"/>
              <a:t>Na7na chnerakzou 3al HTML w CSS 5ater el nes elkol yesta3louhom</a:t>
            </a:r>
            <a:endParaRPr/>
          </a:p>
          <a:p>
            <a:pPr indent="0" lvl="0" marL="0" rtl="0" algn="l">
              <a:lnSpc>
                <a:spcPct val="100000"/>
              </a:lnSpc>
              <a:spcBef>
                <a:spcPts val="0"/>
              </a:spcBef>
              <a:spcAft>
                <a:spcPts val="0"/>
              </a:spcAft>
              <a:buSzPts val="1400"/>
              <a:buNone/>
            </a:pPr>
            <a:r>
              <a:t/>
            </a:r>
            <a:endParaRPr/>
          </a:p>
        </p:txBody>
      </p:sp>
      <p:sp>
        <p:nvSpPr>
          <p:cNvPr id="119" name="Google Shape;119;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4" name="Google Shape;124;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Css kima 7kina houa nzaynou bih notre page, ne5dmouh fi fichier wa7dou kima nektbou code html fel fichier «  .html » nektbou code css fi fichier «  .css » </a:t>
            </a:r>
            <a:endParaRPr/>
          </a:p>
          <a:p>
            <a:pPr indent="0" lvl="0" marL="0" rtl="0" algn="l">
              <a:lnSpc>
                <a:spcPct val="100000"/>
              </a:lnSpc>
              <a:spcBef>
                <a:spcPts val="0"/>
              </a:spcBef>
              <a:spcAft>
                <a:spcPts val="0"/>
              </a:spcAft>
              <a:buSzPts val="1400"/>
              <a:buNone/>
            </a:pPr>
            <a:r>
              <a:rPr lang="fr-FR"/>
              <a:t>Najmou on style directly onto the html file (it’s called inline styling) but we don’t. 3leh?</a:t>
            </a:r>
            <a:endParaRPr/>
          </a:p>
          <a:p>
            <a:pPr indent="0" lvl="0" marL="0" rtl="0" algn="l">
              <a:lnSpc>
                <a:spcPct val="100000"/>
              </a:lnSpc>
              <a:spcBef>
                <a:spcPts val="0"/>
              </a:spcBef>
              <a:spcAft>
                <a:spcPts val="0"/>
              </a:spcAft>
              <a:buSzPts val="1400"/>
              <a:buNone/>
            </a:pPr>
            <a:r>
              <a:rPr lang="fr-FR"/>
              <a:t>We should separate the files because it makes our code easier to read (mano93edch nlawej fi west el code html 3al style), our website faster and our styling more consistent throughout our website</a:t>
            </a:r>
            <a:endParaRPr/>
          </a:p>
        </p:txBody>
      </p:sp>
      <p:sp>
        <p:nvSpPr>
          <p:cNvPr id="125" name="Google Shape;125;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SHOW THE NAVBAR, the text and the skills in both pages</a:t>
            </a:r>
            <a:endParaRPr/>
          </a:p>
        </p:txBody>
      </p:sp>
      <p:sp>
        <p:nvSpPr>
          <p:cNvPr id="140" name="Google Shape;14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We write the HTML code than select it with css (kifeh on selectionne is called CSS selectors and are one of the most important things in CSS w bech na3rfouhom akthar in the next slide) </a:t>
            </a:r>
            <a:endParaRPr/>
          </a:p>
          <a:p>
            <a:pPr indent="0" lvl="0" marL="0" rtl="0" algn="l">
              <a:lnSpc>
                <a:spcPct val="100000"/>
              </a:lnSpc>
              <a:spcBef>
                <a:spcPts val="0"/>
              </a:spcBef>
              <a:spcAft>
                <a:spcPts val="0"/>
              </a:spcAft>
              <a:buSzPts val="1400"/>
              <a:buNone/>
            </a:pPr>
            <a:r>
              <a:rPr lang="fr-FR"/>
              <a:t>Finally, we apply the styles</a:t>
            </a:r>
            <a:endParaRPr/>
          </a:p>
        </p:txBody>
      </p:sp>
      <p:sp>
        <p:nvSpPr>
          <p:cNvPr id="147" name="Google Shape;147;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3" name="Google Shape;153;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fr-FR"/>
              <a:t>9olna elli les css selectors houma elli na5tarou bihom chnoua n7ebou nbadlou fel code html,</a:t>
            </a:r>
            <a:endParaRPr/>
          </a:p>
          <a:p>
            <a:pPr indent="0" lvl="0" marL="0" rtl="0" algn="l">
              <a:lnSpc>
                <a:spcPct val="100000"/>
              </a:lnSpc>
              <a:spcBef>
                <a:spcPts val="0"/>
              </a:spcBef>
              <a:spcAft>
                <a:spcPts val="0"/>
              </a:spcAft>
              <a:buSzPts val="1400"/>
              <a:buNone/>
            </a:pPr>
            <a:r>
              <a:rPr lang="fr-FR"/>
              <a:t>3anna 3 types de selectors:</a:t>
            </a:r>
            <a:endParaRPr/>
          </a:p>
          <a:p>
            <a:pPr indent="0" lvl="0" marL="0" rtl="0" algn="l">
              <a:lnSpc>
                <a:spcPct val="100000"/>
              </a:lnSpc>
              <a:spcBef>
                <a:spcPts val="0"/>
              </a:spcBef>
              <a:spcAft>
                <a:spcPts val="0"/>
              </a:spcAft>
              <a:buSzPts val="1400"/>
              <a:buNone/>
            </a:pPr>
            <a:r>
              <a:rPr lang="fr-FR"/>
              <a:t>Fel by class n9olhom (same font-color for example)</a:t>
            </a:r>
            <a:endParaRPr/>
          </a:p>
          <a:p>
            <a:pPr indent="0" lvl="0" marL="0" rtl="0" algn="l">
              <a:lnSpc>
                <a:spcPct val="100000"/>
              </a:lnSpc>
              <a:spcBef>
                <a:spcPts val="0"/>
              </a:spcBef>
              <a:spcAft>
                <a:spcPts val="0"/>
              </a:spcAft>
              <a:buSzPts val="1400"/>
              <a:buNone/>
            </a:pPr>
            <a:r>
              <a:rPr lang="fr-FR"/>
              <a:t>In the next slide we will see examples</a:t>
            </a:r>
            <a:endParaRPr/>
          </a:p>
        </p:txBody>
      </p:sp>
      <p:sp>
        <p:nvSpPr>
          <p:cNvPr id="154" name="Google Shape;154;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fr-FR"/>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e de titre" type="title">
  <p:cSld name="TITLE">
    <p:spTree>
      <p:nvGrpSpPr>
        <p:cNvPr id="15" name="Shape 15"/>
        <p:cNvGrpSpPr/>
        <p:nvPr/>
      </p:nvGrpSpPr>
      <p:grpSpPr>
        <a:xfrm>
          <a:off x="0" y="0"/>
          <a:ext cx="0" cy="0"/>
          <a:chOff x="0" y="0"/>
          <a:chExt cx="0" cy="0"/>
        </a:xfrm>
      </p:grpSpPr>
      <p:sp>
        <p:nvSpPr>
          <p:cNvPr id="16" name="Google Shape;16;p27"/>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7"/>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vertical" type="vertTx">
  <p:cSld name="VERTICAL_TEXT">
    <p:spTree>
      <p:nvGrpSpPr>
        <p:cNvPr id="72" name="Shape 72"/>
        <p:cNvGrpSpPr/>
        <p:nvPr/>
      </p:nvGrpSpPr>
      <p:grpSpPr>
        <a:xfrm>
          <a:off x="0" y="0"/>
          <a:ext cx="0" cy="0"/>
          <a:chOff x="0" y="0"/>
          <a:chExt cx="0" cy="0"/>
        </a:xfrm>
      </p:grpSpPr>
      <p:sp>
        <p:nvSpPr>
          <p:cNvPr id="73" name="Google Shape;73;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vertical et texte" type="vertTitleAndTx">
  <p:cSld name="VERTICAL_TITLE_AND_VERTICAL_TEXT">
    <p:spTree>
      <p:nvGrpSpPr>
        <p:cNvPr id="78" name="Shape 78"/>
        <p:cNvGrpSpPr/>
        <p:nvPr/>
      </p:nvGrpSpPr>
      <p:grpSpPr>
        <a:xfrm>
          <a:off x="0" y="0"/>
          <a:ext cx="0" cy="0"/>
          <a:chOff x="0" y="0"/>
          <a:chExt cx="0" cy="0"/>
        </a:xfrm>
      </p:grpSpPr>
      <p:sp>
        <p:nvSpPr>
          <p:cNvPr id="79" name="Google Shape;79;p3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3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type="obj">
  <p:cSld name="OBJECT">
    <p:spTree>
      <p:nvGrpSpPr>
        <p:cNvPr id="21" name="Shape 21"/>
        <p:cNvGrpSpPr/>
        <p:nvPr/>
      </p:nvGrpSpPr>
      <p:grpSpPr>
        <a:xfrm>
          <a:off x="0" y="0"/>
          <a:ext cx="0" cy="0"/>
          <a:chOff x="0" y="0"/>
          <a:chExt cx="0" cy="0"/>
        </a:xfrm>
      </p:grpSpPr>
      <p:sp>
        <p:nvSpPr>
          <p:cNvPr id="22" name="Google Shape;22;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 type="blank">
  <p:cSld name="BLANK">
    <p:spTree>
      <p:nvGrpSpPr>
        <p:cNvPr id="27" name="Shape 27"/>
        <p:cNvGrpSpPr/>
        <p:nvPr/>
      </p:nvGrpSpPr>
      <p:grpSpPr>
        <a:xfrm>
          <a:off x="0" y="0"/>
          <a:ext cx="0" cy="0"/>
          <a:chOff x="0" y="0"/>
          <a:chExt cx="0" cy="0"/>
        </a:xfrm>
      </p:grpSpPr>
      <p:sp>
        <p:nvSpPr>
          <p:cNvPr id="28" name="Google Shape;2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de section" type="secHead">
  <p:cSld name="SECTION_HEADER">
    <p:spTree>
      <p:nvGrpSpPr>
        <p:cNvPr id="31" name="Shape 31"/>
        <p:cNvGrpSpPr/>
        <p:nvPr/>
      </p:nvGrpSpPr>
      <p:grpSpPr>
        <a:xfrm>
          <a:off x="0" y="0"/>
          <a:ext cx="0" cy="0"/>
          <a:chOff x="0" y="0"/>
          <a:chExt cx="0" cy="0"/>
        </a:xfrm>
      </p:grpSpPr>
      <p:sp>
        <p:nvSpPr>
          <p:cNvPr id="32" name="Google Shape;32;p3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3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ux contenus" type="twoObj">
  <p:cSld name="TWO_OBJECTS">
    <p:spTree>
      <p:nvGrpSpPr>
        <p:cNvPr id="37" name="Shape 37"/>
        <p:cNvGrpSpPr/>
        <p:nvPr/>
      </p:nvGrpSpPr>
      <p:grpSpPr>
        <a:xfrm>
          <a:off x="0" y="0"/>
          <a:ext cx="0" cy="0"/>
          <a:chOff x="0" y="0"/>
          <a:chExt cx="0" cy="0"/>
        </a:xfrm>
      </p:grpSpPr>
      <p:sp>
        <p:nvSpPr>
          <p:cNvPr id="38" name="Google Shape;38;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3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ison" type="twoTxTwoObj">
  <p:cSld name="TWO_OBJECTS_WITH_TEXT">
    <p:spTree>
      <p:nvGrpSpPr>
        <p:cNvPr id="44" name="Shape 44"/>
        <p:cNvGrpSpPr/>
        <p:nvPr/>
      </p:nvGrpSpPr>
      <p:grpSpPr>
        <a:xfrm>
          <a:off x="0" y="0"/>
          <a:ext cx="0" cy="0"/>
          <a:chOff x="0" y="0"/>
          <a:chExt cx="0" cy="0"/>
        </a:xfrm>
      </p:grpSpPr>
      <p:sp>
        <p:nvSpPr>
          <p:cNvPr id="45" name="Google Shape;45;p3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3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3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3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3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seul" type="titleOnly">
  <p:cSld name="TITLE_ONLY">
    <p:spTree>
      <p:nvGrpSpPr>
        <p:cNvPr id="53" name="Shape 53"/>
        <p:cNvGrpSpPr/>
        <p:nvPr/>
      </p:nvGrpSpPr>
      <p:grpSpPr>
        <a:xfrm>
          <a:off x="0" y="0"/>
          <a:ext cx="0" cy="0"/>
          <a:chOff x="0" y="0"/>
          <a:chExt cx="0" cy="0"/>
        </a:xfrm>
      </p:grpSpPr>
      <p:sp>
        <p:nvSpPr>
          <p:cNvPr id="54" name="Google Shape;54;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 avec légende" type="objTx">
  <p:cSld name="OBJECT_WITH_CAPTION_TEXT">
    <p:spTree>
      <p:nvGrpSpPr>
        <p:cNvPr id="58" name="Shape 58"/>
        <p:cNvGrpSpPr/>
        <p:nvPr/>
      </p:nvGrpSpPr>
      <p:grpSpPr>
        <a:xfrm>
          <a:off x="0" y="0"/>
          <a:ext cx="0" cy="0"/>
          <a:chOff x="0" y="0"/>
          <a:chExt cx="0" cy="0"/>
        </a:xfrm>
      </p:grpSpPr>
      <p:sp>
        <p:nvSpPr>
          <p:cNvPr id="59" name="Google Shape;59;p3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vec légende" type="picTx">
  <p:cSld name="PICTURE_WITH_CAPTION_TEXT">
    <p:spTree>
      <p:nvGrpSpPr>
        <p:cNvPr id="65" name="Shape 65"/>
        <p:cNvGrpSpPr/>
        <p:nvPr/>
      </p:nvGrpSpPr>
      <p:grpSpPr>
        <a:xfrm>
          <a:off x="0" y="0"/>
          <a:ext cx="0" cy="0"/>
          <a:chOff x="0" y="0"/>
          <a:chExt cx="0" cy="0"/>
        </a:xfrm>
      </p:grpSpPr>
      <p:sp>
        <p:nvSpPr>
          <p:cNvPr id="66" name="Google Shape;66;p3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5"/>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3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13.png"/><Relationship Id="rId5" Type="http://schemas.openxmlformats.org/officeDocument/2006/relationships/image" Target="../media/image3.png"/><Relationship Id="rId6"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5.jp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20.png"/><Relationship Id="rId5" Type="http://schemas.openxmlformats.org/officeDocument/2006/relationships/image" Target="../media/image16.png"/><Relationship Id="rId6" Type="http://schemas.openxmlformats.org/officeDocument/2006/relationships/image" Target="../media/image19.png"/><Relationship Id="rId7"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4.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2.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3.gif"/><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6.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p:nvPr/>
        </p:nvSpPr>
        <p:spPr>
          <a:xfrm>
            <a:off x="-35800" y="-53733"/>
            <a:ext cx="12301200" cy="6983200"/>
          </a:xfrm>
          <a:prstGeom prst="rect">
            <a:avLst/>
          </a:pr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pic>
        <p:nvPicPr>
          <p:cNvPr id="89" name="Google Shape;89;p1"/>
          <p:cNvPicPr preferRelativeResize="0"/>
          <p:nvPr/>
        </p:nvPicPr>
        <p:blipFill rotWithShape="1">
          <a:blip r:embed="rId3">
            <a:alphaModFix/>
          </a:blip>
          <a:srcRect b="0" l="0" r="0" t="0"/>
          <a:stretch/>
        </p:blipFill>
        <p:spPr>
          <a:xfrm>
            <a:off x="1856634" y="571651"/>
            <a:ext cx="8516333" cy="5732432"/>
          </a:xfrm>
          <a:prstGeom prst="rect">
            <a:avLst/>
          </a:prstGeom>
          <a:noFill/>
          <a:ln>
            <a:noFill/>
          </a:ln>
        </p:spPr>
      </p:pic>
      <p:sp>
        <p:nvSpPr>
          <p:cNvPr id="90" name="Google Shape;90;p1"/>
          <p:cNvSpPr txBox="1"/>
          <p:nvPr/>
        </p:nvSpPr>
        <p:spPr>
          <a:xfrm>
            <a:off x="3302988" y="2385200"/>
            <a:ext cx="5623625" cy="20876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5333"/>
              <a:buFont typeface="Arial"/>
              <a:buNone/>
            </a:pPr>
            <a:r>
              <a:rPr b="0" i="0" lang="fr-FR" sz="5333" u="none" cap="none" strike="noStrike">
                <a:solidFill>
                  <a:schemeClr val="lt1"/>
                </a:solidFill>
                <a:latin typeface="Roboto"/>
                <a:ea typeface="Roboto"/>
                <a:cs typeface="Roboto"/>
                <a:sym typeface="Roboto"/>
              </a:rPr>
              <a:t>Welcome To</a:t>
            </a:r>
            <a:endParaRPr b="0" i="0" sz="5333"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7200"/>
              <a:buFont typeface="Arial"/>
              <a:buNone/>
            </a:pPr>
            <a:r>
              <a:rPr b="1" i="0" lang="fr-FR" sz="7200" u="none" cap="none" strike="noStrike">
                <a:solidFill>
                  <a:srgbClr val="E50E37"/>
                </a:solidFill>
                <a:latin typeface="Roboto"/>
                <a:ea typeface="Roboto"/>
                <a:cs typeface="Roboto"/>
                <a:sym typeface="Roboto"/>
              </a:rPr>
              <a:t>GoMyCode</a:t>
            </a:r>
            <a:endParaRPr b="1" i="0" sz="1867" u="none" cap="none" strike="noStrike">
              <a:solidFill>
                <a:srgbClr val="E50E37"/>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1"/>
          <p:cNvSpPr txBox="1"/>
          <p:nvPr>
            <p:ph idx="1" type="body"/>
          </p:nvPr>
        </p:nvSpPr>
        <p:spPr>
          <a:xfrm>
            <a:off x="838200" y="1265922"/>
            <a:ext cx="10515600" cy="500886"/>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850"/>
              <a:buNone/>
            </a:pPr>
            <a:r>
              <a:rPr lang="fr-FR" sz="2850">
                <a:latin typeface="Roboto"/>
                <a:ea typeface="Roboto"/>
                <a:cs typeface="Roboto"/>
                <a:sym typeface="Roboto"/>
              </a:rPr>
              <a:t>A CSS rule-set consists of a selector and a declaration block</a:t>
            </a:r>
            <a:endParaRPr sz="2850">
              <a:latin typeface="Roboto"/>
              <a:ea typeface="Roboto"/>
              <a:cs typeface="Roboto"/>
              <a:sym typeface="Roboto"/>
            </a:endParaRPr>
          </a:p>
          <a:p>
            <a:pPr indent="-25400" lvl="0" marL="228600" rtl="0" algn="ctr">
              <a:lnSpc>
                <a:spcPct val="90000"/>
              </a:lnSpc>
              <a:spcBef>
                <a:spcPts val="1000"/>
              </a:spcBef>
              <a:spcAft>
                <a:spcPts val="0"/>
              </a:spcAft>
              <a:buClr>
                <a:schemeClr val="dk1"/>
              </a:buClr>
              <a:buSzPts val="3200"/>
              <a:buNone/>
            </a:pPr>
            <a:r>
              <a:t/>
            </a:r>
            <a:endParaRPr sz="3200"/>
          </a:p>
        </p:txBody>
      </p:sp>
      <p:grpSp>
        <p:nvGrpSpPr>
          <p:cNvPr id="166" name="Google Shape;166;p11"/>
          <p:cNvGrpSpPr/>
          <p:nvPr/>
        </p:nvGrpSpPr>
        <p:grpSpPr>
          <a:xfrm>
            <a:off x="1226916" y="5234021"/>
            <a:ext cx="9738168" cy="1123702"/>
            <a:chOff x="838200" y="2487771"/>
            <a:chExt cx="10478770" cy="1209161"/>
          </a:xfrm>
        </p:grpSpPr>
        <p:pic>
          <p:nvPicPr>
            <p:cNvPr id="167" name="Google Shape;167;p11"/>
            <p:cNvPicPr preferRelativeResize="0"/>
            <p:nvPr/>
          </p:nvPicPr>
          <p:blipFill rotWithShape="1">
            <a:blip r:embed="rId3">
              <a:alphaModFix/>
            </a:blip>
            <a:srcRect b="30085" l="0" r="4205" t="27384"/>
            <a:stretch/>
          </p:blipFill>
          <p:spPr>
            <a:xfrm>
              <a:off x="7431710" y="2487771"/>
              <a:ext cx="3885260" cy="1203642"/>
            </a:xfrm>
            <a:prstGeom prst="rect">
              <a:avLst/>
            </a:prstGeom>
            <a:noFill/>
            <a:ln>
              <a:noFill/>
            </a:ln>
          </p:spPr>
        </p:pic>
        <p:pic>
          <p:nvPicPr>
            <p:cNvPr id="168" name="Google Shape;168;p11"/>
            <p:cNvPicPr preferRelativeResize="0"/>
            <p:nvPr/>
          </p:nvPicPr>
          <p:blipFill rotWithShape="1">
            <a:blip r:embed="rId4">
              <a:alphaModFix/>
            </a:blip>
            <a:srcRect b="0" l="0" r="0" t="0"/>
            <a:stretch/>
          </p:blipFill>
          <p:spPr>
            <a:xfrm>
              <a:off x="4189811" y="2487771"/>
              <a:ext cx="3092437" cy="1203643"/>
            </a:xfrm>
            <a:prstGeom prst="rect">
              <a:avLst/>
            </a:prstGeom>
            <a:noFill/>
            <a:ln>
              <a:noFill/>
            </a:ln>
          </p:spPr>
        </p:pic>
        <p:pic>
          <p:nvPicPr>
            <p:cNvPr id="169" name="Google Shape;169;p11"/>
            <p:cNvPicPr preferRelativeResize="0"/>
            <p:nvPr/>
          </p:nvPicPr>
          <p:blipFill rotWithShape="1">
            <a:blip r:embed="rId5">
              <a:alphaModFix/>
            </a:blip>
            <a:srcRect b="0" l="0" r="0" t="0"/>
            <a:stretch/>
          </p:blipFill>
          <p:spPr>
            <a:xfrm>
              <a:off x="838200" y="2487771"/>
              <a:ext cx="3174047" cy="1209161"/>
            </a:xfrm>
            <a:prstGeom prst="rect">
              <a:avLst/>
            </a:prstGeom>
            <a:noFill/>
            <a:ln>
              <a:noFill/>
            </a:ln>
          </p:spPr>
        </p:pic>
      </p:grpSp>
      <p:pic>
        <p:nvPicPr>
          <p:cNvPr id="170" name="Google Shape;170;p11"/>
          <p:cNvPicPr preferRelativeResize="0"/>
          <p:nvPr/>
        </p:nvPicPr>
        <p:blipFill rotWithShape="1">
          <a:blip r:embed="rId6">
            <a:alphaModFix/>
          </a:blip>
          <a:srcRect b="0" l="0" r="0" t="0"/>
          <a:stretch/>
        </p:blipFill>
        <p:spPr>
          <a:xfrm>
            <a:off x="1226916" y="2018370"/>
            <a:ext cx="9738168" cy="2902724"/>
          </a:xfrm>
          <a:prstGeom prst="rect">
            <a:avLst/>
          </a:prstGeom>
          <a:noFill/>
          <a:ln cap="flat" cmpd="sng" w="28575">
            <a:solidFill>
              <a:srgbClr val="0D32D8"/>
            </a:solidFill>
            <a:prstDash val="dash"/>
            <a:round/>
            <a:headEnd len="sm" w="sm" type="none"/>
            <a:tailEnd len="sm" w="sm" type="none"/>
          </a:ln>
        </p:spPr>
      </p:pic>
      <p:sp>
        <p:nvSpPr>
          <p:cNvPr id="171" name="Google Shape;171;p11"/>
          <p:cNvSpPr/>
          <p:nvPr/>
        </p:nvSpPr>
        <p:spPr>
          <a:xfrm>
            <a:off x="1226916" y="183554"/>
            <a:ext cx="9738168"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CSS RULES</a:t>
            </a:r>
            <a:endParaRPr b="0" i="0" sz="4400" u="none" cap="none" strike="noStrike">
              <a:solidFill>
                <a:srgbClr val="E50E37"/>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2"/>
          <p:cNvSpPr txBox="1"/>
          <p:nvPr>
            <p:ph idx="1" type="body"/>
          </p:nvPr>
        </p:nvSpPr>
        <p:spPr>
          <a:xfrm>
            <a:off x="1033548" y="5070469"/>
            <a:ext cx="9490365" cy="1147451"/>
          </a:xfrm>
          <a:prstGeom prst="rect">
            <a:avLst/>
          </a:prstGeom>
          <a:noFill/>
          <a:ln>
            <a:noFill/>
          </a:ln>
        </p:spPr>
        <p:txBody>
          <a:bodyPr anchorCtr="0" anchor="t" bIns="45700" lIns="91425" spcFirstLastPara="1" rIns="91425" wrap="square" tIns="45700">
            <a:normAutofit/>
          </a:bodyPr>
          <a:lstStyle/>
          <a:p>
            <a:pPr indent="0" lvl="0" marL="0" rtl="0" algn="just">
              <a:lnSpc>
                <a:spcPct val="80000"/>
              </a:lnSpc>
              <a:spcBef>
                <a:spcPts val="0"/>
              </a:spcBef>
              <a:spcAft>
                <a:spcPts val="0"/>
              </a:spcAft>
              <a:buClr>
                <a:schemeClr val="dk1"/>
              </a:buClr>
              <a:buSzPts val="2400"/>
              <a:buNone/>
            </a:pPr>
            <a:r>
              <a:rPr lang="fr-FR" sz="2400">
                <a:latin typeface="Roboto"/>
                <a:ea typeface="Roboto"/>
                <a:cs typeface="Roboto"/>
                <a:sym typeface="Roboto"/>
              </a:rPr>
              <a:t>All HTML elements can be considered as boxes. The CSS box model is essentially a box that wraps around every HTML element.</a:t>
            </a:r>
            <a:endParaRPr/>
          </a:p>
          <a:p>
            <a:pPr indent="0" lvl="0" marL="0" rtl="0" algn="just">
              <a:lnSpc>
                <a:spcPct val="80000"/>
              </a:lnSpc>
              <a:spcBef>
                <a:spcPts val="1000"/>
              </a:spcBef>
              <a:spcAft>
                <a:spcPts val="0"/>
              </a:spcAft>
              <a:buClr>
                <a:schemeClr val="dk1"/>
              </a:buClr>
              <a:buSzPts val="2400"/>
              <a:buNone/>
            </a:pPr>
            <a:r>
              <a:rPr lang="fr-FR" sz="2400">
                <a:latin typeface="Roboto"/>
                <a:ea typeface="Roboto"/>
                <a:cs typeface="Roboto"/>
                <a:sym typeface="Roboto"/>
              </a:rPr>
              <a:t>It consists of: margins, borders, padding, and the actual content.</a:t>
            </a:r>
            <a:endParaRPr sz="2400"/>
          </a:p>
        </p:txBody>
      </p:sp>
      <p:sp>
        <p:nvSpPr>
          <p:cNvPr id="178" name="Google Shape;178;p12"/>
          <p:cNvSpPr/>
          <p:nvPr/>
        </p:nvSpPr>
        <p:spPr>
          <a:xfrm>
            <a:off x="645621" y="183554"/>
            <a:ext cx="10900756"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CSS BOX-MODEL</a:t>
            </a:r>
            <a:endParaRPr b="0" i="0" sz="4400" u="none" cap="none" strike="noStrike">
              <a:solidFill>
                <a:srgbClr val="E50E37"/>
              </a:solidFill>
              <a:latin typeface="Roboto"/>
              <a:ea typeface="Roboto"/>
              <a:cs typeface="Roboto"/>
              <a:sym typeface="Roboto"/>
            </a:endParaRPr>
          </a:p>
        </p:txBody>
      </p:sp>
      <p:pic>
        <p:nvPicPr>
          <p:cNvPr id="179" name="Google Shape;179;p12"/>
          <p:cNvPicPr preferRelativeResize="0"/>
          <p:nvPr/>
        </p:nvPicPr>
        <p:blipFill rotWithShape="1">
          <a:blip r:embed="rId3">
            <a:alphaModFix/>
          </a:blip>
          <a:srcRect b="0" l="0" r="0" t="0"/>
          <a:stretch/>
        </p:blipFill>
        <p:spPr>
          <a:xfrm>
            <a:off x="645622" y="1542563"/>
            <a:ext cx="10900755" cy="318322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3"/>
          <p:cNvSpPr/>
          <p:nvPr/>
        </p:nvSpPr>
        <p:spPr>
          <a:xfrm>
            <a:off x="459971" y="183554"/>
            <a:ext cx="11272058"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MARGIN &amp; PADDING</a:t>
            </a:r>
            <a:endParaRPr b="0" i="0" sz="4400" u="none" cap="none" strike="noStrike">
              <a:solidFill>
                <a:srgbClr val="E50E37"/>
              </a:solidFill>
              <a:latin typeface="Roboto"/>
              <a:ea typeface="Roboto"/>
              <a:cs typeface="Roboto"/>
              <a:sym typeface="Roboto"/>
            </a:endParaRPr>
          </a:p>
        </p:txBody>
      </p:sp>
      <p:pic>
        <p:nvPicPr>
          <p:cNvPr id="186" name="Google Shape;186;p13"/>
          <p:cNvPicPr preferRelativeResize="0"/>
          <p:nvPr/>
        </p:nvPicPr>
        <p:blipFill rotWithShape="1">
          <a:blip r:embed="rId3">
            <a:alphaModFix/>
          </a:blip>
          <a:srcRect b="4785" l="13893" r="15262" t="0"/>
          <a:stretch/>
        </p:blipFill>
        <p:spPr>
          <a:xfrm>
            <a:off x="709353" y="2505886"/>
            <a:ext cx="4588626" cy="2757055"/>
          </a:xfrm>
          <a:prstGeom prst="rect">
            <a:avLst/>
          </a:prstGeom>
          <a:noFill/>
          <a:ln>
            <a:noFill/>
          </a:ln>
        </p:spPr>
      </p:pic>
      <p:pic>
        <p:nvPicPr>
          <p:cNvPr id="187" name="Google Shape;187;p13"/>
          <p:cNvPicPr preferRelativeResize="0"/>
          <p:nvPr/>
        </p:nvPicPr>
        <p:blipFill rotWithShape="1">
          <a:blip r:embed="rId4">
            <a:alphaModFix/>
          </a:blip>
          <a:srcRect b="0" l="0" r="0" t="0"/>
          <a:stretch/>
        </p:blipFill>
        <p:spPr>
          <a:xfrm>
            <a:off x="6371013" y="2489261"/>
            <a:ext cx="5111634" cy="3006844"/>
          </a:xfrm>
          <a:prstGeom prst="rect">
            <a:avLst/>
          </a:prstGeom>
          <a:noFill/>
          <a:ln>
            <a:noFill/>
          </a:ln>
        </p:spPr>
      </p:pic>
      <p:sp>
        <p:nvSpPr>
          <p:cNvPr id="188" name="Google Shape;188;p13"/>
          <p:cNvSpPr/>
          <p:nvPr/>
        </p:nvSpPr>
        <p:spPr>
          <a:xfrm>
            <a:off x="2051391" y="1292307"/>
            <a:ext cx="2420856" cy="901593"/>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4000"/>
              <a:buFont typeface="Arial"/>
              <a:buNone/>
            </a:pPr>
            <a:r>
              <a:rPr b="1" i="0" lang="fr-FR" sz="4000" u="none" cap="none" strike="noStrike">
                <a:solidFill>
                  <a:schemeClr val="dk1"/>
                </a:solidFill>
                <a:latin typeface="Roboto"/>
                <a:ea typeface="Roboto"/>
                <a:cs typeface="Roboto"/>
                <a:sym typeface="Roboto"/>
              </a:rPr>
              <a:t>Padding</a:t>
            </a:r>
            <a:endParaRPr b="1" i="0" sz="4000" u="none" cap="none" strike="noStrike">
              <a:solidFill>
                <a:schemeClr val="dk1"/>
              </a:solidFill>
              <a:latin typeface="Roboto"/>
              <a:ea typeface="Roboto"/>
              <a:cs typeface="Roboto"/>
              <a:sym typeface="Roboto"/>
            </a:endParaRPr>
          </a:p>
        </p:txBody>
      </p:sp>
      <p:pic>
        <p:nvPicPr>
          <p:cNvPr id="189" name="Google Shape;189;p13"/>
          <p:cNvPicPr preferRelativeResize="0"/>
          <p:nvPr/>
        </p:nvPicPr>
        <p:blipFill rotWithShape="1">
          <a:blip r:embed="rId5">
            <a:alphaModFix/>
          </a:blip>
          <a:srcRect b="0" l="0" r="0" t="0"/>
          <a:stretch/>
        </p:blipFill>
        <p:spPr>
          <a:xfrm>
            <a:off x="1741461" y="1640269"/>
            <a:ext cx="320096" cy="393844"/>
          </a:xfrm>
          <a:prstGeom prst="rect">
            <a:avLst/>
          </a:prstGeom>
          <a:noFill/>
          <a:ln>
            <a:noFill/>
          </a:ln>
        </p:spPr>
      </p:pic>
      <p:sp>
        <p:nvSpPr>
          <p:cNvPr id="190" name="Google Shape;190;p13"/>
          <p:cNvSpPr/>
          <p:nvPr/>
        </p:nvSpPr>
        <p:spPr>
          <a:xfrm>
            <a:off x="7719755" y="1292307"/>
            <a:ext cx="2420856" cy="901593"/>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4000"/>
              <a:buFont typeface="Arial"/>
              <a:buNone/>
            </a:pPr>
            <a:r>
              <a:rPr b="1" i="0" lang="fr-FR" sz="4000" u="none" cap="none" strike="noStrike">
                <a:solidFill>
                  <a:schemeClr val="dk1"/>
                </a:solidFill>
                <a:latin typeface="Roboto"/>
                <a:ea typeface="Roboto"/>
                <a:cs typeface="Roboto"/>
                <a:sym typeface="Roboto"/>
              </a:rPr>
              <a:t>Margin</a:t>
            </a:r>
            <a:endParaRPr b="1" i="0" sz="4000" u="none" cap="none" strike="noStrike">
              <a:solidFill>
                <a:schemeClr val="dk1"/>
              </a:solidFill>
              <a:latin typeface="Roboto"/>
              <a:ea typeface="Roboto"/>
              <a:cs typeface="Roboto"/>
              <a:sym typeface="Roboto"/>
            </a:endParaRPr>
          </a:p>
        </p:txBody>
      </p:sp>
      <p:pic>
        <p:nvPicPr>
          <p:cNvPr id="191" name="Google Shape;191;p13"/>
          <p:cNvPicPr preferRelativeResize="0"/>
          <p:nvPr/>
        </p:nvPicPr>
        <p:blipFill rotWithShape="1">
          <a:blip r:embed="rId5">
            <a:alphaModFix/>
          </a:blip>
          <a:srcRect b="0" l="0" r="0" t="0"/>
          <a:stretch/>
        </p:blipFill>
        <p:spPr>
          <a:xfrm>
            <a:off x="7409825" y="1640269"/>
            <a:ext cx="320096" cy="39384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4"/>
          <p:cNvSpPr/>
          <p:nvPr/>
        </p:nvSpPr>
        <p:spPr>
          <a:xfrm>
            <a:off x="0" y="0"/>
            <a:ext cx="12192000" cy="6858000"/>
          </a:xfrm>
          <a:prstGeom prst="rect">
            <a:avLst/>
          </a:prstGeom>
          <a:solidFill>
            <a:srgbClr val="E50E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7" name="Google Shape;197;p14"/>
          <p:cNvSpPr txBox="1"/>
          <p:nvPr>
            <p:ph type="title"/>
          </p:nvPr>
        </p:nvSpPr>
        <p:spPr>
          <a:xfrm>
            <a:off x="1557020" y="1882509"/>
            <a:ext cx="9077960" cy="309298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800"/>
              <a:buFont typeface="Roboto"/>
              <a:buNone/>
            </a:pPr>
            <a:r>
              <a:rPr b="1" lang="fr-FR" sz="8800">
                <a:solidFill>
                  <a:schemeClr val="lt1"/>
                </a:solidFill>
                <a:latin typeface="Roboto"/>
                <a:ea typeface="Roboto"/>
                <a:cs typeface="Roboto"/>
                <a:sym typeface="Roboto"/>
              </a:rPr>
              <a:t>Intro to Flexbox</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5"/>
          <p:cNvSpPr txBox="1"/>
          <p:nvPr/>
        </p:nvSpPr>
        <p:spPr>
          <a:xfrm>
            <a:off x="546945" y="1755537"/>
            <a:ext cx="11098107" cy="2000922"/>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rgbClr val="0D32D8"/>
              </a:buClr>
              <a:buSzPts val="2800"/>
              <a:buFont typeface="Noto Sans Symbols"/>
              <a:buChar char="▪"/>
            </a:pPr>
            <a:r>
              <a:rPr b="0" i="0" lang="fr-FR" sz="2800" u="none" cap="none" strike="noStrike">
                <a:solidFill>
                  <a:schemeClr val="dk1"/>
                </a:solidFill>
                <a:latin typeface="Roboto"/>
                <a:ea typeface="Roboto"/>
                <a:cs typeface="Roboto"/>
                <a:sym typeface="Roboto"/>
              </a:rPr>
              <a:t>A set of CSS properties activated by the magic word: “Display: flex”</a:t>
            </a:r>
            <a:endParaRPr b="0" i="0" sz="1400" u="none" cap="none" strike="noStrike">
              <a:solidFill>
                <a:srgbClr val="000000"/>
              </a:solidFill>
              <a:latin typeface="Arial"/>
              <a:ea typeface="Arial"/>
              <a:cs typeface="Arial"/>
              <a:sym typeface="Arial"/>
            </a:endParaRPr>
          </a:p>
          <a:p>
            <a:pPr indent="-228600" lvl="0" marL="228600" marR="0" rtl="0" algn="l">
              <a:lnSpc>
                <a:spcPct val="120000"/>
              </a:lnSpc>
              <a:spcBef>
                <a:spcPts val="1000"/>
              </a:spcBef>
              <a:spcAft>
                <a:spcPts val="0"/>
              </a:spcAft>
              <a:buClr>
                <a:srgbClr val="0D32D8"/>
              </a:buClr>
              <a:buSzPts val="2800"/>
              <a:buFont typeface="Noto Sans Symbols"/>
              <a:buChar char="▪"/>
            </a:pPr>
            <a:r>
              <a:rPr b="0" i="0" lang="fr-FR" sz="2800" u="none" cap="none" strike="noStrike">
                <a:solidFill>
                  <a:schemeClr val="dk1"/>
                </a:solidFill>
                <a:latin typeface="Roboto"/>
                <a:ea typeface="Roboto"/>
                <a:cs typeface="Roboto"/>
                <a:sym typeface="Roboto"/>
              </a:rPr>
              <a:t>Transform children elements into flexible items inside their parent</a:t>
            </a:r>
            <a:endParaRPr b="0" i="0" sz="1400" u="none" cap="none" strike="noStrike">
              <a:solidFill>
                <a:srgbClr val="000000"/>
              </a:solidFill>
              <a:latin typeface="Arial"/>
              <a:ea typeface="Arial"/>
              <a:cs typeface="Arial"/>
              <a:sym typeface="Arial"/>
            </a:endParaRPr>
          </a:p>
          <a:p>
            <a:pPr indent="-228600" lvl="0" marL="228600" marR="0" rtl="0" algn="l">
              <a:lnSpc>
                <a:spcPct val="120000"/>
              </a:lnSpc>
              <a:spcBef>
                <a:spcPts val="1000"/>
              </a:spcBef>
              <a:spcAft>
                <a:spcPts val="0"/>
              </a:spcAft>
              <a:buClr>
                <a:srgbClr val="0D32D8"/>
              </a:buClr>
              <a:buSzPts val="2800"/>
              <a:buFont typeface="Noto Sans Symbols"/>
              <a:buChar char="▪"/>
            </a:pPr>
            <a:r>
              <a:rPr b="0" i="0" lang="fr-FR" sz="2800" u="none" cap="none" strike="noStrike">
                <a:solidFill>
                  <a:schemeClr val="dk1"/>
                </a:solidFill>
                <a:latin typeface="Roboto"/>
                <a:ea typeface="Roboto"/>
                <a:cs typeface="Roboto"/>
                <a:sym typeface="Roboto"/>
              </a:rPr>
              <a:t>Manage their position in the flexbox container</a:t>
            </a:r>
            <a:endParaRPr b="0" i="0" sz="1400" u="none" cap="none" strike="noStrike">
              <a:solidFill>
                <a:srgbClr val="000000"/>
              </a:solidFill>
              <a:latin typeface="Arial"/>
              <a:ea typeface="Arial"/>
              <a:cs typeface="Arial"/>
              <a:sym typeface="Arial"/>
            </a:endParaRPr>
          </a:p>
        </p:txBody>
      </p:sp>
      <p:pic>
        <p:nvPicPr>
          <p:cNvPr id="204" name="Google Shape;204;p15"/>
          <p:cNvPicPr preferRelativeResize="0"/>
          <p:nvPr/>
        </p:nvPicPr>
        <p:blipFill rotWithShape="1">
          <a:blip r:embed="rId3">
            <a:alphaModFix/>
          </a:blip>
          <a:srcRect b="0" l="0" r="0" t="0"/>
          <a:stretch/>
        </p:blipFill>
        <p:spPr>
          <a:xfrm>
            <a:off x="336032" y="-61140"/>
            <a:ext cx="1484933" cy="1334067"/>
          </a:xfrm>
          <a:prstGeom prst="rect">
            <a:avLst/>
          </a:prstGeom>
          <a:noFill/>
          <a:ln>
            <a:noFill/>
          </a:ln>
        </p:spPr>
      </p:pic>
      <p:grpSp>
        <p:nvGrpSpPr>
          <p:cNvPr id="205" name="Google Shape;205;p15"/>
          <p:cNvGrpSpPr/>
          <p:nvPr/>
        </p:nvGrpSpPr>
        <p:grpSpPr>
          <a:xfrm>
            <a:off x="6091946" y="3744663"/>
            <a:ext cx="5832337" cy="2111907"/>
            <a:chOff x="5790681" y="3756458"/>
            <a:chExt cx="5832337" cy="2111907"/>
          </a:xfrm>
        </p:grpSpPr>
        <p:pic>
          <p:nvPicPr>
            <p:cNvPr id="206" name="Google Shape;206;p15"/>
            <p:cNvPicPr preferRelativeResize="0"/>
            <p:nvPr/>
          </p:nvPicPr>
          <p:blipFill rotWithShape="1">
            <a:blip r:embed="rId4">
              <a:alphaModFix/>
            </a:blip>
            <a:srcRect b="36428" l="0" r="45680" t="27291"/>
            <a:stretch/>
          </p:blipFill>
          <p:spPr>
            <a:xfrm>
              <a:off x="5790681" y="3756459"/>
              <a:ext cx="4452912" cy="2111906"/>
            </a:xfrm>
            <a:prstGeom prst="rect">
              <a:avLst/>
            </a:prstGeom>
            <a:noFill/>
            <a:ln>
              <a:noFill/>
            </a:ln>
          </p:spPr>
        </p:pic>
        <p:pic>
          <p:nvPicPr>
            <p:cNvPr id="207" name="Google Shape;207;p15"/>
            <p:cNvPicPr preferRelativeResize="0"/>
            <p:nvPr/>
          </p:nvPicPr>
          <p:blipFill rotWithShape="1">
            <a:blip r:embed="rId4">
              <a:alphaModFix/>
            </a:blip>
            <a:srcRect b="36428" l="63410" r="17041" t="27291"/>
            <a:stretch/>
          </p:blipFill>
          <p:spPr>
            <a:xfrm>
              <a:off x="10020479" y="3756458"/>
              <a:ext cx="1602539" cy="2111906"/>
            </a:xfrm>
            <a:prstGeom prst="rect">
              <a:avLst/>
            </a:prstGeom>
            <a:noFill/>
            <a:ln>
              <a:noFill/>
            </a:ln>
          </p:spPr>
        </p:pic>
      </p:grpSp>
      <p:grpSp>
        <p:nvGrpSpPr>
          <p:cNvPr id="208" name="Google Shape;208;p15"/>
          <p:cNvGrpSpPr/>
          <p:nvPr/>
        </p:nvGrpSpPr>
        <p:grpSpPr>
          <a:xfrm>
            <a:off x="267717" y="3980631"/>
            <a:ext cx="5976021" cy="1970377"/>
            <a:chOff x="115925" y="3980631"/>
            <a:chExt cx="5976021" cy="1970377"/>
          </a:xfrm>
        </p:grpSpPr>
        <p:pic>
          <p:nvPicPr>
            <p:cNvPr id="209" name="Google Shape;209;p15"/>
            <p:cNvPicPr preferRelativeResize="0"/>
            <p:nvPr/>
          </p:nvPicPr>
          <p:blipFill rotWithShape="1">
            <a:blip r:embed="rId5">
              <a:alphaModFix/>
            </a:blip>
            <a:srcRect b="0" l="2576" r="0" t="0"/>
            <a:stretch/>
          </p:blipFill>
          <p:spPr>
            <a:xfrm>
              <a:off x="925975" y="3980631"/>
              <a:ext cx="5165971" cy="1887733"/>
            </a:xfrm>
            <a:prstGeom prst="rect">
              <a:avLst/>
            </a:prstGeom>
            <a:noFill/>
            <a:ln>
              <a:noFill/>
            </a:ln>
          </p:spPr>
        </p:pic>
        <p:sp>
          <p:nvSpPr>
            <p:cNvPr id="210" name="Google Shape;210;p15"/>
            <p:cNvSpPr txBox="1"/>
            <p:nvPr/>
          </p:nvSpPr>
          <p:spPr>
            <a:xfrm>
              <a:off x="115925" y="4063275"/>
              <a:ext cx="996703" cy="313457"/>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D32D8"/>
                </a:buClr>
                <a:buSzPts val="1600"/>
                <a:buFont typeface="Arial"/>
                <a:buNone/>
              </a:pPr>
              <a:r>
                <a:rPr b="1" i="0" lang="fr-FR" sz="1600" u="none" cap="none" strike="noStrike">
                  <a:solidFill>
                    <a:srgbClr val="FF0000"/>
                  </a:solidFill>
                  <a:latin typeface="Roboto"/>
                  <a:ea typeface="Roboto"/>
                  <a:cs typeface="Roboto"/>
                  <a:sym typeface="Roboto"/>
                </a:rPr>
                <a:t>Parent</a:t>
              </a:r>
              <a:endParaRPr b="0" i="0" sz="1400" u="none" cap="none" strike="noStrike">
                <a:solidFill>
                  <a:srgbClr val="000000"/>
                </a:solidFill>
                <a:latin typeface="Arial"/>
                <a:ea typeface="Arial"/>
                <a:cs typeface="Arial"/>
                <a:sym typeface="Arial"/>
              </a:endParaRPr>
            </a:p>
          </p:txBody>
        </p:sp>
        <p:sp>
          <p:nvSpPr>
            <p:cNvPr id="211" name="Google Shape;211;p15"/>
            <p:cNvSpPr txBox="1"/>
            <p:nvPr/>
          </p:nvSpPr>
          <p:spPr>
            <a:xfrm>
              <a:off x="137959" y="4353582"/>
              <a:ext cx="996703" cy="313457"/>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D32D8"/>
                </a:buClr>
                <a:buSzPts val="1600"/>
                <a:buFont typeface="Arial"/>
                <a:buNone/>
              </a:pPr>
              <a:r>
                <a:rPr b="0" i="0" lang="fr-FR" sz="1600" u="none" cap="none" strike="noStrike">
                  <a:solidFill>
                    <a:srgbClr val="FF0000"/>
                  </a:solidFill>
                  <a:latin typeface="Roboto"/>
                  <a:ea typeface="Roboto"/>
                  <a:cs typeface="Roboto"/>
                  <a:sym typeface="Roboto"/>
                </a:rPr>
                <a:t>child 1</a:t>
              </a:r>
              <a:endParaRPr b="0" i="0" sz="1400" u="none" cap="none" strike="noStrike">
                <a:solidFill>
                  <a:srgbClr val="000000"/>
                </a:solidFill>
                <a:latin typeface="Arial"/>
                <a:ea typeface="Arial"/>
                <a:cs typeface="Arial"/>
                <a:sym typeface="Arial"/>
              </a:endParaRPr>
            </a:p>
          </p:txBody>
        </p:sp>
        <p:sp>
          <p:nvSpPr>
            <p:cNvPr id="212" name="Google Shape;212;p15"/>
            <p:cNvSpPr txBox="1"/>
            <p:nvPr/>
          </p:nvSpPr>
          <p:spPr>
            <a:xfrm>
              <a:off x="137959" y="4643889"/>
              <a:ext cx="996703" cy="313457"/>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D32D8"/>
                </a:buClr>
                <a:buSzPts val="1600"/>
                <a:buFont typeface="Arial"/>
                <a:buNone/>
              </a:pPr>
              <a:r>
                <a:rPr b="0" i="0" lang="fr-FR" sz="1600" u="none" cap="none" strike="noStrike">
                  <a:solidFill>
                    <a:srgbClr val="FF0000"/>
                  </a:solidFill>
                  <a:latin typeface="Roboto"/>
                  <a:ea typeface="Roboto"/>
                  <a:cs typeface="Roboto"/>
                  <a:sym typeface="Roboto"/>
                </a:rPr>
                <a:t>child 2</a:t>
              </a:r>
              <a:endParaRPr b="0" i="0" sz="1400" u="none" cap="none" strike="noStrike">
                <a:solidFill>
                  <a:srgbClr val="000000"/>
                </a:solidFill>
                <a:latin typeface="Arial"/>
                <a:ea typeface="Arial"/>
                <a:cs typeface="Arial"/>
                <a:sym typeface="Arial"/>
              </a:endParaRPr>
            </a:p>
          </p:txBody>
        </p:sp>
        <p:sp>
          <p:nvSpPr>
            <p:cNvPr id="213" name="Google Shape;213;p15"/>
            <p:cNvSpPr txBox="1"/>
            <p:nvPr/>
          </p:nvSpPr>
          <p:spPr>
            <a:xfrm>
              <a:off x="137959" y="4922621"/>
              <a:ext cx="996703" cy="313457"/>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D32D8"/>
                </a:buClr>
                <a:buSzPts val="1600"/>
                <a:buFont typeface="Arial"/>
                <a:buNone/>
              </a:pPr>
              <a:r>
                <a:rPr b="0" i="0" lang="fr-FR" sz="1600" u="none" cap="none" strike="noStrike">
                  <a:solidFill>
                    <a:srgbClr val="FF0000"/>
                  </a:solidFill>
                  <a:latin typeface="Roboto"/>
                  <a:ea typeface="Roboto"/>
                  <a:cs typeface="Roboto"/>
                  <a:sym typeface="Roboto"/>
                </a:rPr>
                <a:t>child 3</a:t>
              </a:r>
              <a:endParaRPr b="0" i="0" sz="1400" u="none" cap="none" strike="noStrike">
                <a:solidFill>
                  <a:srgbClr val="000000"/>
                </a:solidFill>
                <a:latin typeface="Arial"/>
                <a:ea typeface="Arial"/>
                <a:cs typeface="Arial"/>
                <a:sym typeface="Arial"/>
              </a:endParaRPr>
            </a:p>
          </p:txBody>
        </p:sp>
        <p:sp>
          <p:nvSpPr>
            <p:cNvPr id="214" name="Google Shape;214;p15"/>
            <p:cNvSpPr txBox="1"/>
            <p:nvPr/>
          </p:nvSpPr>
          <p:spPr>
            <a:xfrm>
              <a:off x="137959" y="5181518"/>
              <a:ext cx="996703" cy="313457"/>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D32D8"/>
                </a:buClr>
                <a:buSzPts val="1600"/>
                <a:buFont typeface="Arial"/>
                <a:buNone/>
              </a:pPr>
              <a:r>
                <a:rPr b="0" i="0" lang="fr-FR" sz="1600" u="none" cap="none" strike="noStrike">
                  <a:solidFill>
                    <a:srgbClr val="FF0000"/>
                  </a:solidFill>
                  <a:latin typeface="Roboto"/>
                  <a:ea typeface="Roboto"/>
                  <a:cs typeface="Roboto"/>
                  <a:sym typeface="Roboto"/>
                </a:rPr>
                <a:t>child 4</a:t>
              </a:r>
              <a:endParaRPr b="0" i="0" sz="1400" u="none" cap="none" strike="noStrike">
                <a:solidFill>
                  <a:srgbClr val="000000"/>
                </a:solidFill>
                <a:latin typeface="Arial"/>
                <a:ea typeface="Arial"/>
                <a:cs typeface="Arial"/>
                <a:sym typeface="Arial"/>
              </a:endParaRPr>
            </a:p>
          </p:txBody>
        </p:sp>
        <p:sp>
          <p:nvSpPr>
            <p:cNvPr id="215" name="Google Shape;215;p15"/>
            <p:cNvSpPr txBox="1"/>
            <p:nvPr/>
          </p:nvSpPr>
          <p:spPr>
            <a:xfrm>
              <a:off x="115925" y="5491660"/>
              <a:ext cx="996703" cy="459348"/>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D32D8"/>
                </a:buClr>
                <a:buSzPts val="1600"/>
                <a:buFont typeface="Arial"/>
                <a:buNone/>
              </a:pPr>
              <a:r>
                <a:rPr b="1" i="0" lang="fr-FR" sz="1600" u="none" cap="none" strike="noStrike">
                  <a:solidFill>
                    <a:srgbClr val="FF0000"/>
                  </a:solidFill>
                  <a:latin typeface="Roboto"/>
                  <a:ea typeface="Roboto"/>
                  <a:cs typeface="Roboto"/>
                  <a:sym typeface="Roboto"/>
                </a:rPr>
                <a:t>End of Parent</a:t>
              </a:r>
              <a:endParaRPr b="0" i="0" sz="1400" u="none" cap="none" strike="noStrike">
                <a:solidFill>
                  <a:srgbClr val="000000"/>
                </a:solidFill>
                <a:latin typeface="Arial"/>
                <a:ea typeface="Arial"/>
                <a:cs typeface="Arial"/>
                <a:sym typeface="Arial"/>
              </a:endParaRPr>
            </a:p>
          </p:txBody>
        </p:sp>
      </p:grpSp>
      <p:pic>
        <p:nvPicPr>
          <p:cNvPr id="216" name="Google Shape;216;p15"/>
          <p:cNvPicPr preferRelativeResize="0"/>
          <p:nvPr/>
        </p:nvPicPr>
        <p:blipFill rotWithShape="1">
          <a:blip r:embed="rId6">
            <a:alphaModFix/>
          </a:blip>
          <a:srcRect b="0" l="0" r="0" t="0"/>
          <a:stretch/>
        </p:blipFill>
        <p:spPr>
          <a:xfrm>
            <a:off x="10846680" y="687403"/>
            <a:ext cx="798372" cy="761318"/>
          </a:xfrm>
          <a:prstGeom prst="rect">
            <a:avLst/>
          </a:prstGeom>
          <a:noFill/>
          <a:ln>
            <a:noFill/>
          </a:ln>
        </p:spPr>
      </p:pic>
      <p:pic>
        <p:nvPicPr>
          <p:cNvPr id="217" name="Google Shape;217;p15"/>
          <p:cNvPicPr preferRelativeResize="0"/>
          <p:nvPr/>
        </p:nvPicPr>
        <p:blipFill rotWithShape="1">
          <a:blip r:embed="rId7">
            <a:alphaModFix/>
          </a:blip>
          <a:srcRect b="0" l="0" r="0" t="0"/>
          <a:stretch/>
        </p:blipFill>
        <p:spPr>
          <a:xfrm>
            <a:off x="10266944" y="327979"/>
            <a:ext cx="555828" cy="55582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16"/>
          <p:cNvPicPr preferRelativeResize="0"/>
          <p:nvPr>
            <p:ph idx="1" type="body"/>
          </p:nvPr>
        </p:nvPicPr>
        <p:blipFill rotWithShape="1">
          <a:blip r:embed="rId3">
            <a:alphaModFix/>
          </a:blip>
          <a:srcRect b="0" l="0" r="0" t="0"/>
          <a:stretch/>
        </p:blipFill>
        <p:spPr>
          <a:xfrm>
            <a:off x="279977" y="920841"/>
            <a:ext cx="11632046" cy="501631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17"/>
          <p:cNvPicPr preferRelativeResize="0"/>
          <p:nvPr>
            <p:ph idx="1" type="body"/>
          </p:nvPr>
        </p:nvPicPr>
        <p:blipFill rotWithShape="1">
          <a:blip r:embed="rId3">
            <a:alphaModFix/>
          </a:blip>
          <a:srcRect b="0" l="0" r="0" t="0"/>
          <a:stretch/>
        </p:blipFill>
        <p:spPr>
          <a:xfrm>
            <a:off x="251623" y="908613"/>
            <a:ext cx="11688754" cy="50407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18"/>
          <p:cNvPicPr preferRelativeResize="0"/>
          <p:nvPr>
            <p:ph idx="1" type="body"/>
          </p:nvPr>
        </p:nvPicPr>
        <p:blipFill rotWithShape="1">
          <a:blip r:embed="rId3">
            <a:alphaModFix/>
          </a:blip>
          <a:srcRect b="0" l="0" r="0" t="0"/>
          <a:stretch/>
        </p:blipFill>
        <p:spPr>
          <a:xfrm>
            <a:off x="789316" y="254000"/>
            <a:ext cx="10613368" cy="2374741"/>
          </a:xfrm>
          <a:prstGeom prst="rect">
            <a:avLst/>
          </a:prstGeom>
          <a:noFill/>
          <a:ln>
            <a:noFill/>
          </a:ln>
        </p:spPr>
      </p:pic>
      <p:pic>
        <p:nvPicPr>
          <p:cNvPr id="233" name="Google Shape;233;p18"/>
          <p:cNvPicPr preferRelativeResize="0"/>
          <p:nvPr/>
        </p:nvPicPr>
        <p:blipFill rotWithShape="1">
          <a:blip r:embed="rId4">
            <a:alphaModFix/>
          </a:blip>
          <a:srcRect b="0" l="0" r="0" t="0"/>
          <a:stretch/>
        </p:blipFill>
        <p:spPr>
          <a:xfrm>
            <a:off x="5368414" y="2449333"/>
            <a:ext cx="6034270" cy="4022844"/>
          </a:xfrm>
          <a:prstGeom prst="rect">
            <a:avLst/>
          </a:prstGeom>
          <a:noFill/>
          <a:ln>
            <a:noFill/>
          </a:ln>
        </p:spPr>
      </p:pic>
      <p:sp>
        <p:nvSpPr>
          <p:cNvPr id="234" name="Google Shape;234;p18"/>
          <p:cNvSpPr txBox="1"/>
          <p:nvPr/>
        </p:nvSpPr>
        <p:spPr>
          <a:xfrm>
            <a:off x="937262" y="3429000"/>
            <a:ext cx="4283206" cy="1167755"/>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20000"/>
              </a:lnSpc>
              <a:spcBef>
                <a:spcPts val="0"/>
              </a:spcBef>
              <a:spcAft>
                <a:spcPts val="0"/>
              </a:spcAft>
              <a:buClr>
                <a:srgbClr val="0D32D8"/>
              </a:buClr>
              <a:buSzPts val="2800"/>
              <a:buFont typeface="Noto Sans Symbols"/>
              <a:buChar char="▪"/>
            </a:pPr>
            <a:r>
              <a:rPr b="0" i="0" lang="fr-FR" sz="2800" u="none" cap="none" strike="noStrike">
                <a:solidFill>
                  <a:schemeClr val="dk1"/>
                </a:solidFill>
                <a:latin typeface="Roboto"/>
                <a:ea typeface="Roboto"/>
                <a:cs typeface="Roboto"/>
                <a:sym typeface="Roboto"/>
              </a:rPr>
              <a:t>To recap, the Flexbox properties can affect :</a:t>
            </a:r>
            <a:endParaRPr b="0" i="0" sz="2800" u="none" cap="none" strike="noStrike">
              <a:solidFill>
                <a:schemeClr val="dk1"/>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p:nvPr/>
        </p:nvSpPr>
        <p:spPr>
          <a:xfrm>
            <a:off x="0" y="0"/>
            <a:ext cx="12192000" cy="6858000"/>
          </a:xfrm>
          <a:prstGeom prst="rect">
            <a:avLst/>
          </a:prstGeom>
          <a:solidFill>
            <a:srgbClr val="E50E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40" name="Google Shape;240;p19"/>
          <p:cNvSpPr txBox="1"/>
          <p:nvPr>
            <p:ph type="title"/>
          </p:nvPr>
        </p:nvSpPr>
        <p:spPr>
          <a:xfrm>
            <a:off x="1148080" y="1882509"/>
            <a:ext cx="9895840" cy="309298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7919"/>
              <a:buFont typeface="Roboto"/>
              <a:buNone/>
            </a:pPr>
            <a:r>
              <a:rPr b="1" lang="fr-FR" sz="7919">
                <a:solidFill>
                  <a:schemeClr val="lt1"/>
                </a:solidFill>
                <a:latin typeface="Roboto"/>
                <a:ea typeface="Roboto"/>
                <a:cs typeface="Roboto"/>
                <a:sym typeface="Roboto"/>
              </a:rPr>
              <a:t>What is Responsive Web Design?</a:t>
            </a:r>
            <a:endParaRPr sz="7919">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20"/>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4"/>
          <p:cNvSpPr/>
          <p:nvPr/>
        </p:nvSpPr>
        <p:spPr>
          <a:xfrm>
            <a:off x="0" y="0"/>
            <a:ext cx="12192000" cy="6858000"/>
          </a:xfrm>
          <a:prstGeom prst="rect">
            <a:avLst/>
          </a:prstGeom>
          <a:solidFill>
            <a:srgbClr val="E50E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7" name="Google Shape;97;p4"/>
          <p:cNvSpPr txBox="1"/>
          <p:nvPr>
            <p:ph type="title"/>
          </p:nvPr>
        </p:nvSpPr>
        <p:spPr>
          <a:xfrm>
            <a:off x="1557020" y="1882509"/>
            <a:ext cx="9077960" cy="309298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800"/>
              <a:buFont typeface="Roboto"/>
              <a:buNone/>
            </a:pPr>
            <a:r>
              <a:rPr b="1" lang="fr-FR" sz="8800">
                <a:solidFill>
                  <a:schemeClr val="lt1"/>
                </a:solidFill>
                <a:latin typeface="Roboto"/>
                <a:ea typeface="Roboto"/>
                <a:cs typeface="Roboto"/>
                <a:sym typeface="Roboto"/>
              </a:rPr>
              <a:t>Intro to CSS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p:nvPr/>
        </p:nvSpPr>
        <p:spPr>
          <a:xfrm>
            <a:off x="0" y="0"/>
            <a:ext cx="12192000" cy="6858000"/>
          </a:xfrm>
          <a:prstGeom prst="rect">
            <a:avLst/>
          </a:prstGeom>
          <a:solidFill>
            <a:srgbClr val="E50E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53" name="Google Shape;253;p21"/>
          <p:cNvSpPr txBox="1"/>
          <p:nvPr>
            <p:ph type="title"/>
          </p:nvPr>
        </p:nvSpPr>
        <p:spPr>
          <a:xfrm>
            <a:off x="1557020" y="1882509"/>
            <a:ext cx="9077960" cy="309298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8800"/>
              <a:buFont typeface="Roboto"/>
              <a:buNone/>
            </a:pPr>
            <a:r>
              <a:rPr b="1" lang="fr-FR" sz="8800">
                <a:solidFill>
                  <a:schemeClr val="lt1"/>
                </a:solidFill>
                <a:latin typeface="Roboto"/>
                <a:ea typeface="Roboto"/>
                <a:cs typeface="Roboto"/>
                <a:sym typeface="Roboto"/>
              </a:rPr>
              <a:t>CSS Media Queries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22"/>
          <p:cNvPicPr preferRelativeResize="0"/>
          <p:nvPr/>
        </p:nvPicPr>
        <p:blipFill rotWithShape="1">
          <a:blip r:embed="rId3">
            <a:alphaModFix/>
          </a:blip>
          <a:srcRect b="0" l="0" r="0" t="0"/>
          <a:stretch/>
        </p:blipFill>
        <p:spPr>
          <a:xfrm>
            <a:off x="325872" y="0"/>
            <a:ext cx="1484933" cy="1334067"/>
          </a:xfrm>
          <a:prstGeom prst="rect">
            <a:avLst/>
          </a:prstGeom>
          <a:noFill/>
          <a:ln>
            <a:noFill/>
          </a:ln>
        </p:spPr>
      </p:pic>
      <p:sp>
        <p:nvSpPr>
          <p:cNvPr id="260" name="Google Shape;260;p22"/>
          <p:cNvSpPr txBox="1"/>
          <p:nvPr>
            <p:ph idx="1" type="body"/>
          </p:nvPr>
        </p:nvSpPr>
        <p:spPr>
          <a:xfrm>
            <a:off x="2357996" y="745000"/>
            <a:ext cx="7515210" cy="113749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000000"/>
              </a:buClr>
              <a:buSzPts val="2800"/>
              <a:buNone/>
            </a:pPr>
            <a:r>
              <a:rPr lang="fr-FR">
                <a:solidFill>
                  <a:srgbClr val="000000"/>
                </a:solidFill>
                <a:latin typeface="Roboto"/>
                <a:ea typeface="Roboto"/>
                <a:cs typeface="Roboto"/>
                <a:sym typeface="Roboto"/>
              </a:rPr>
              <a:t>The </a:t>
            </a:r>
            <a:r>
              <a:rPr b="0" i="0" lang="fr-FR" sz="3200" u="none" cap="none" strike="noStrike">
                <a:solidFill>
                  <a:srgbClr val="DC143C"/>
                </a:solidFill>
                <a:latin typeface="Roboto"/>
                <a:ea typeface="Roboto"/>
                <a:cs typeface="Roboto"/>
                <a:sym typeface="Roboto"/>
              </a:rPr>
              <a:t>@media</a:t>
            </a:r>
            <a:r>
              <a:rPr lang="fr-FR">
                <a:solidFill>
                  <a:srgbClr val="000000"/>
                </a:solidFill>
                <a:latin typeface="Roboto"/>
                <a:ea typeface="Roboto"/>
                <a:cs typeface="Roboto"/>
                <a:sym typeface="Roboto"/>
              </a:rPr>
              <a:t> rule, makes it possible to define different style rules for different screen sizes.</a:t>
            </a:r>
            <a:r>
              <a:rPr b="0" i="0" lang="fr-FR" sz="1600" u="none" cap="none" strike="noStrike">
                <a:solidFill>
                  <a:schemeClr val="dk1"/>
                </a:solidFill>
                <a:latin typeface="Roboto"/>
                <a:ea typeface="Roboto"/>
                <a:cs typeface="Roboto"/>
                <a:sym typeface="Roboto"/>
              </a:rPr>
              <a:t> </a:t>
            </a:r>
            <a:endParaRPr b="0" i="0" sz="4400" u="none" cap="none" strike="noStrike">
              <a:solidFill>
                <a:schemeClr val="dk1"/>
              </a:solidFill>
              <a:latin typeface="Roboto"/>
              <a:ea typeface="Roboto"/>
              <a:cs typeface="Roboto"/>
              <a:sym typeface="Roboto"/>
            </a:endParaRPr>
          </a:p>
        </p:txBody>
      </p:sp>
      <p:sp>
        <p:nvSpPr>
          <p:cNvPr id="261" name="Google Shape;261;p22"/>
          <p:cNvSpPr/>
          <p:nvPr/>
        </p:nvSpPr>
        <p:spPr>
          <a:xfrm>
            <a:off x="4056763" y="4702091"/>
            <a:ext cx="4848323" cy="1477328"/>
          </a:xfrm>
          <a:prstGeom prst="rect">
            <a:avLst/>
          </a:prstGeom>
          <a:noFill/>
          <a:ln cap="flat" cmpd="sng" w="9525">
            <a:solidFill>
              <a:schemeClr val="dk1"/>
            </a:solidFill>
            <a:prstDash val="dash"/>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fr-FR" sz="1800" u="none" cap="none" strike="noStrike">
                <a:solidFill>
                  <a:srgbClr val="A52A2A"/>
                </a:solidFill>
                <a:latin typeface="Roboto"/>
                <a:ea typeface="Roboto"/>
                <a:cs typeface="Roboto"/>
                <a:sym typeface="Roboto"/>
              </a:rPr>
              <a:t>@media screen and (max-width: 600px) </a:t>
            </a:r>
            <a:r>
              <a:rPr b="0" i="0" lang="fr-FR" sz="1800" u="none" cap="none" strike="noStrike">
                <a:solidFill>
                  <a:srgbClr val="000000"/>
                </a:solidFill>
                <a:latin typeface="Roboto"/>
                <a:ea typeface="Roboto"/>
                <a:cs typeface="Roboto"/>
                <a:sym typeface="Roboto"/>
              </a:rPr>
              <a:t>{</a:t>
            </a:r>
            <a:br>
              <a:rPr b="0" i="0" lang="fr-FR" sz="1800" u="none" cap="none" strike="noStrike">
                <a:solidFill>
                  <a:srgbClr val="A52A2A"/>
                </a:solidFill>
                <a:latin typeface="Roboto"/>
                <a:ea typeface="Roboto"/>
                <a:cs typeface="Roboto"/>
                <a:sym typeface="Roboto"/>
              </a:rPr>
            </a:br>
            <a:r>
              <a:rPr b="0" i="0" lang="fr-FR" sz="1800" u="none" cap="none" strike="noStrike">
                <a:solidFill>
                  <a:srgbClr val="A52A2A"/>
                </a:solidFill>
                <a:latin typeface="Roboto"/>
                <a:ea typeface="Roboto"/>
                <a:cs typeface="Roboto"/>
                <a:sym typeface="Roboto"/>
              </a:rPr>
              <a:t>  </a:t>
            </a:r>
            <a:r>
              <a:rPr b="0" i="0" lang="fr-FR" sz="1800" u="none" cap="none" strike="noStrike">
                <a:solidFill>
                  <a:schemeClr val="dk1"/>
                </a:solidFill>
                <a:latin typeface="Roboto"/>
                <a:ea typeface="Roboto"/>
                <a:cs typeface="Roboto"/>
                <a:sym typeface="Roboto"/>
              </a:rPr>
              <a:t>body</a:t>
            </a:r>
            <a:r>
              <a:rPr b="0" i="0" lang="fr-FR" sz="1800" u="none" cap="none" strike="noStrike">
                <a:solidFill>
                  <a:srgbClr val="A52A2A"/>
                </a:solidFill>
                <a:latin typeface="Roboto"/>
                <a:ea typeface="Roboto"/>
                <a:cs typeface="Roboto"/>
                <a:sym typeface="Roboto"/>
              </a:rPr>
              <a:t> </a:t>
            </a:r>
            <a:r>
              <a:rPr b="0" i="0" lang="fr-FR" sz="1800" u="none" cap="none" strike="noStrike">
                <a:solidFill>
                  <a:srgbClr val="000000"/>
                </a:solidFill>
                <a:latin typeface="Roboto"/>
                <a:ea typeface="Roboto"/>
                <a:cs typeface="Roboto"/>
                <a:sym typeface="Roboto"/>
              </a:rPr>
              <a:t>{</a:t>
            </a:r>
            <a:br>
              <a:rPr b="0" i="0" lang="fr-FR" sz="1800" u="none" cap="none" strike="noStrike">
                <a:solidFill>
                  <a:srgbClr val="FF0000"/>
                </a:solidFill>
                <a:latin typeface="Roboto"/>
                <a:ea typeface="Roboto"/>
                <a:cs typeface="Roboto"/>
                <a:sym typeface="Roboto"/>
              </a:rPr>
            </a:br>
            <a:r>
              <a:rPr b="0" i="0" lang="fr-FR" sz="1800" u="none" cap="none" strike="noStrike">
                <a:solidFill>
                  <a:srgbClr val="FF0000"/>
                </a:solidFill>
                <a:latin typeface="Roboto"/>
                <a:ea typeface="Roboto"/>
                <a:cs typeface="Roboto"/>
                <a:sym typeface="Roboto"/>
              </a:rPr>
              <a:t>    background-color</a:t>
            </a:r>
            <a:r>
              <a:rPr b="0" i="0" lang="fr-FR" sz="1800" u="none" cap="none" strike="noStrike">
                <a:solidFill>
                  <a:srgbClr val="000000"/>
                </a:solidFill>
                <a:latin typeface="Roboto"/>
                <a:ea typeface="Roboto"/>
                <a:cs typeface="Roboto"/>
                <a:sym typeface="Roboto"/>
              </a:rPr>
              <a:t>:</a:t>
            </a:r>
            <a:r>
              <a:rPr b="0" i="0" lang="fr-FR" sz="1800" u="none" cap="none" strike="noStrike">
                <a:solidFill>
                  <a:srgbClr val="0000CD"/>
                </a:solidFill>
                <a:latin typeface="Roboto"/>
                <a:ea typeface="Roboto"/>
                <a:cs typeface="Roboto"/>
                <a:sym typeface="Roboto"/>
              </a:rPr>
              <a:t> red</a:t>
            </a:r>
            <a:r>
              <a:rPr b="0" i="0" lang="fr-FR" sz="1800" u="none" cap="none" strike="noStrike">
                <a:solidFill>
                  <a:srgbClr val="000000"/>
                </a:solidFill>
                <a:latin typeface="Roboto"/>
                <a:ea typeface="Roboto"/>
                <a:cs typeface="Roboto"/>
                <a:sym typeface="Roboto"/>
              </a:rPr>
              <a:t>;</a:t>
            </a:r>
            <a:br>
              <a:rPr b="0" i="0" lang="fr-FR" sz="1800" u="none" cap="none" strike="noStrike">
                <a:solidFill>
                  <a:srgbClr val="FF0000"/>
                </a:solidFill>
                <a:latin typeface="Roboto"/>
                <a:ea typeface="Roboto"/>
                <a:cs typeface="Roboto"/>
                <a:sym typeface="Roboto"/>
              </a:rPr>
            </a:br>
            <a:r>
              <a:rPr b="0" i="0" lang="fr-FR" sz="1800" u="none" cap="none" strike="noStrike">
                <a:solidFill>
                  <a:srgbClr val="FF0000"/>
                </a:solidFill>
                <a:latin typeface="Roboto"/>
                <a:ea typeface="Roboto"/>
                <a:cs typeface="Roboto"/>
                <a:sym typeface="Roboto"/>
              </a:rPr>
              <a:t>  </a:t>
            </a:r>
            <a:r>
              <a:rPr b="0" i="0" lang="fr-FR" sz="1800" u="none" cap="none" strike="noStrike">
                <a:solidFill>
                  <a:srgbClr val="000000"/>
                </a:solidFill>
                <a:latin typeface="Roboto"/>
                <a:ea typeface="Roboto"/>
                <a:cs typeface="Roboto"/>
                <a:sym typeface="Roboto"/>
              </a:rPr>
              <a:t>}</a:t>
            </a:r>
            <a:br>
              <a:rPr b="0" i="0" lang="fr-FR" sz="1800" u="none" cap="none" strike="noStrike">
                <a:solidFill>
                  <a:srgbClr val="A52A2A"/>
                </a:solidFill>
                <a:latin typeface="Roboto"/>
                <a:ea typeface="Roboto"/>
                <a:cs typeface="Roboto"/>
                <a:sym typeface="Roboto"/>
              </a:rPr>
            </a:br>
            <a:r>
              <a:rPr b="0" i="0" lang="fr-FR" sz="1800" u="none" cap="none" strike="noStrike">
                <a:solidFill>
                  <a:srgbClr val="000000"/>
                </a:solidFill>
                <a:latin typeface="Roboto"/>
                <a:ea typeface="Roboto"/>
                <a:cs typeface="Roboto"/>
                <a:sym typeface="Roboto"/>
              </a:rPr>
              <a:t>}</a:t>
            </a:r>
            <a:endParaRPr b="0" i="0" sz="1800" u="none" cap="none" strike="noStrike">
              <a:solidFill>
                <a:schemeClr val="dk1"/>
              </a:solidFill>
              <a:latin typeface="Roboto"/>
              <a:ea typeface="Roboto"/>
              <a:cs typeface="Roboto"/>
              <a:sym typeface="Roboto"/>
            </a:endParaRPr>
          </a:p>
        </p:txBody>
      </p:sp>
      <p:sp>
        <p:nvSpPr>
          <p:cNvPr id="262" name="Google Shape;262;p22"/>
          <p:cNvSpPr/>
          <p:nvPr/>
        </p:nvSpPr>
        <p:spPr>
          <a:xfrm>
            <a:off x="3502842" y="1821534"/>
            <a:ext cx="4614441"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3600"/>
              <a:buFont typeface="Arial"/>
              <a:buNone/>
            </a:pPr>
            <a:r>
              <a:rPr b="0" i="0" lang="fr-FR" sz="3600" u="none" cap="none" strike="noStrike">
                <a:solidFill>
                  <a:srgbClr val="0D32D8"/>
                </a:solidFill>
                <a:latin typeface="Roboto"/>
                <a:ea typeface="Roboto"/>
                <a:cs typeface="Roboto"/>
                <a:sym typeface="Roboto"/>
              </a:rPr>
              <a:t>SYNTAX</a:t>
            </a:r>
            <a:endParaRPr b="0" i="0" sz="1400" u="none" cap="none" strike="noStrike">
              <a:solidFill>
                <a:srgbClr val="000000"/>
              </a:solidFill>
              <a:latin typeface="Arial"/>
              <a:ea typeface="Arial"/>
              <a:cs typeface="Arial"/>
              <a:sym typeface="Arial"/>
            </a:endParaRPr>
          </a:p>
        </p:txBody>
      </p:sp>
      <p:pic>
        <p:nvPicPr>
          <p:cNvPr id="263" name="Google Shape;263;p22"/>
          <p:cNvPicPr preferRelativeResize="0"/>
          <p:nvPr/>
        </p:nvPicPr>
        <p:blipFill rotWithShape="1">
          <a:blip r:embed="rId4">
            <a:alphaModFix/>
          </a:blip>
          <a:srcRect b="0" l="0" r="0" t="0"/>
          <a:stretch/>
        </p:blipFill>
        <p:spPr>
          <a:xfrm>
            <a:off x="2950172" y="1875562"/>
            <a:ext cx="437478" cy="538274"/>
          </a:xfrm>
          <a:prstGeom prst="rect">
            <a:avLst/>
          </a:prstGeom>
          <a:noFill/>
          <a:ln>
            <a:noFill/>
          </a:ln>
        </p:spPr>
      </p:pic>
      <p:sp>
        <p:nvSpPr>
          <p:cNvPr id="264" name="Google Shape;264;p22"/>
          <p:cNvSpPr/>
          <p:nvPr/>
        </p:nvSpPr>
        <p:spPr>
          <a:xfrm>
            <a:off x="4156316" y="2573234"/>
            <a:ext cx="4748770" cy="1323439"/>
          </a:xfrm>
          <a:prstGeom prst="rect">
            <a:avLst/>
          </a:prstGeom>
          <a:noFill/>
          <a:ln cap="flat" cmpd="sng" w="9525">
            <a:solidFill>
              <a:schemeClr val="dk1"/>
            </a:solidFill>
            <a:prstDash val="dash"/>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fr-FR" sz="2000" u="none" cap="none" strike="noStrike">
                <a:solidFill>
                  <a:srgbClr val="A52A2A"/>
                </a:solidFill>
                <a:latin typeface="Roboto"/>
                <a:ea typeface="Roboto"/>
                <a:cs typeface="Roboto"/>
                <a:sym typeface="Roboto"/>
              </a:rPr>
              <a:t>@media TYPE and (WIDTH:(min or max or both)) </a:t>
            </a:r>
            <a:r>
              <a:rPr b="0" i="0" lang="fr-FR" sz="2000" u="none" cap="none" strike="noStrike">
                <a:solidFill>
                  <a:srgbClr val="000000"/>
                </a:solidFill>
                <a:latin typeface="Roboto"/>
                <a:ea typeface="Roboto"/>
                <a:cs typeface="Roboto"/>
                <a:sym typeface="Roboto"/>
              </a:rPr>
              <a:t>{</a:t>
            </a:r>
            <a:br>
              <a:rPr b="0" i="0" lang="fr-FR" sz="2000" u="none" cap="none" strike="noStrike">
                <a:solidFill>
                  <a:srgbClr val="A52A2A"/>
                </a:solidFill>
                <a:latin typeface="Roboto"/>
                <a:ea typeface="Roboto"/>
                <a:cs typeface="Roboto"/>
                <a:sym typeface="Roboto"/>
              </a:rPr>
            </a:br>
            <a:r>
              <a:rPr b="0" i="0" lang="fr-FR" sz="2000" u="none" cap="none" strike="noStrike">
                <a:solidFill>
                  <a:srgbClr val="A52A2A"/>
                </a:solidFill>
                <a:latin typeface="Roboto"/>
                <a:ea typeface="Roboto"/>
                <a:cs typeface="Roboto"/>
                <a:sym typeface="Roboto"/>
              </a:rPr>
              <a:t>       </a:t>
            </a:r>
            <a:r>
              <a:rPr b="0" i="0" lang="fr-FR" sz="2000" u="none" cap="none" strike="noStrike">
                <a:solidFill>
                  <a:srgbClr val="7F7F7F"/>
                </a:solidFill>
                <a:latin typeface="Roboto"/>
                <a:ea typeface="Roboto"/>
                <a:cs typeface="Roboto"/>
                <a:sym typeface="Roboto"/>
              </a:rPr>
              <a:t>// your normal CSS code</a:t>
            </a:r>
            <a:br>
              <a:rPr b="0" i="0" lang="fr-FR" sz="2000" u="none" cap="none" strike="noStrike">
                <a:solidFill>
                  <a:srgbClr val="A52A2A"/>
                </a:solidFill>
                <a:latin typeface="Roboto"/>
                <a:ea typeface="Roboto"/>
                <a:cs typeface="Roboto"/>
                <a:sym typeface="Roboto"/>
              </a:rPr>
            </a:br>
            <a:r>
              <a:rPr b="0" i="0" lang="fr-FR" sz="2000" u="none" cap="none" strike="noStrike">
                <a:solidFill>
                  <a:srgbClr val="000000"/>
                </a:solidFill>
                <a:latin typeface="Roboto"/>
                <a:ea typeface="Roboto"/>
                <a:cs typeface="Roboto"/>
                <a:sym typeface="Roboto"/>
              </a:rPr>
              <a:t>}</a:t>
            </a:r>
            <a:endParaRPr b="0" i="0" sz="2000" u="none" cap="none" strike="noStrike">
              <a:solidFill>
                <a:schemeClr val="dk1"/>
              </a:solidFill>
              <a:latin typeface="Roboto"/>
              <a:ea typeface="Roboto"/>
              <a:cs typeface="Roboto"/>
              <a:sym typeface="Roboto"/>
            </a:endParaRPr>
          </a:p>
        </p:txBody>
      </p:sp>
      <p:grpSp>
        <p:nvGrpSpPr>
          <p:cNvPr id="265" name="Google Shape;265;p22"/>
          <p:cNvGrpSpPr/>
          <p:nvPr/>
        </p:nvGrpSpPr>
        <p:grpSpPr>
          <a:xfrm>
            <a:off x="5506921" y="3915014"/>
            <a:ext cx="1648277" cy="705799"/>
            <a:chOff x="3708601" y="4420661"/>
            <a:chExt cx="1648277" cy="705799"/>
          </a:xfrm>
        </p:grpSpPr>
        <p:sp>
          <p:nvSpPr>
            <p:cNvPr id="266" name="Google Shape;266;p22"/>
            <p:cNvSpPr/>
            <p:nvPr/>
          </p:nvSpPr>
          <p:spPr>
            <a:xfrm rot="5400000">
              <a:off x="4028310" y="4853717"/>
              <a:ext cx="240487" cy="304999"/>
            </a:xfrm>
            <a:prstGeom prst="chevron">
              <a:avLst>
                <a:gd fmla="val 50000" name="adj"/>
              </a:avLst>
            </a:prstGeom>
            <a:solidFill>
              <a:srgbClr val="E50E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67" name="Google Shape;267;p22"/>
            <p:cNvSpPr/>
            <p:nvPr/>
          </p:nvSpPr>
          <p:spPr>
            <a:xfrm rot="5400000">
              <a:off x="4426197" y="4844549"/>
              <a:ext cx="240486" cy="304998"/>
            </a:xfrm>
            <a:prstGeom prst="chevron">
              <a:avLst>
                <a:gd fmla="val 50000" name="adj"/>
              </a:avLst>
            </a:prstGeom>
            <a:solidFill>
              <a:srgbClr val="E50E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68" name="Google Shape;268;p22"/>
            <p:cNvSpPr/>
            <p:nvPr/>
          </p:nvSpPr>
          <p:spPr>
            <a:xfrm rot="5400000">
              <a:off x="4819739" y="4844550"/>
              <a:ext cx="240486" cy="304998"/>
            </a:xfrm>
            <a:prstGeom prst="chevron">
              <a:avLst>
                <a:gd fmla="val 50000" name="adj"/>
              </a:avLst>
            </a:prstGeom>
            <a:solidFill>
              <a:srgbClr val="E50E3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69" name="Google Shape;269;p22"/>
            <p:cNvSpPr/>
            <p:nvPr/>
          </p:nvSpPr>
          <p:spPr>
            <a:xfrm>
              <a:off x="3708601" y="4420661"/>
              <a:ext cx="1648277" cy="46166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rPr b="0" i="0" lang="fr-FR" sz="2400" u="none" cap="none" strike="noStrike">
                  <a:solidFill>
                    <a:schemeClr val="dk1"/>
                  </a:solidFill>
                  <a:latin typeface="Roboto"/>
                  <a:ea typeface="Roboto"/>
                  <a:cs typeface="Roboto"/>
                  <a:sym typeface="Roboto"/>
                </a:rPr>
                <a:t>Example</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graphicFrame>
        <p:nvGraphicFramePr>
          <p:cNvPr id="274" name="Google Shape;274;p23"/>
          <p:cNvGraphicFramePr/>
          <p:nvPr/>
        </p:nvGraphicFramePr>
        <p:xfrm>
          <a:off x="1847072" y="2062760"/>
          <a:ext cx="3000000" cy="3000000"/>
        </p:xfrm>
        <a:graphic>
          <a:graphicData uri="http://schemas.openxmlformats.org/drawingml/2006/table">
            <a:tbl>
              <a:tblPr>
                <a:noFill/>
                <a:tableStyleId>{6AE85F43-1E44-47FA-AC6A-B4479A5ABDD4}</a:tableStyleId>
              </a:tblPr>
              <a:tblGrid>
                <a:gridCol w="1969675"/>
                <a:gridCol w="6528175"/>
              </a:tblGrid>
              <a:tr h="592825">
                <a:tc>
                  <a:txBody>
                    <a:bodyPr/>
                    <a:lstStyle/>
                    <a:p>
                      <a:pPr indent="0" lvl="0" marL="0" marR="0" rtl="0" algn="l">
                        <a:lnSpc>
                          <a:spcPct val="100000"/>
                        </a:lnSpc>
                        <a:spcBef>
                          <a:spcPts val="0"/>
                        </a:spcBef>
                        <a:spcAft>
                          <a:spcPts val="0"/>
                        </a:spcAft>
                        <a:buClr>
                          <a:srgbClr val="000000"/>
                        </a:buClr>
                        <a:buSzPts val="2700"/>
                        <a:buFont typeface="Arial"/>
                        <a:buNone/>
                      </a:pPr>
                      <a:r>
                        <a:rPr b="1" lang="fr-FR" sz="2700" u="none" cap="none" strike="noStrike">
                          <a:solidFill>
                            <a:srgbClr val="0D32D8"/>
                          </a:solidFill>
                        </a:rPr>
                        <a:t>all</a:t>
                      </a:r>
                      <a:endParaRPr sz="1400" u="none" cap="none" strike="noStrike"/>
                    </a:p>
                  </a:txBody>
                  <a:tcPr marT="91200" marB="91200" marR="91200" marL="1824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700"/>
                        <a:buFont typeface="Arial"/>
                        <a:buNone/>
                      </a:pPr>
                      <a:r>
                        <a:rPr lang="fr-FR" sz="2700" u="none" cap="none" strike="noStrike"/>
                        <a:t>Used for all media type devices</a:t>
                      </a:r>
                      <a:endParaRPr sz="1400" u="none" cap="none" strike="noStrike"/>
                    </a:p>
                  </a:txBody>
                  <a:tcPr marT="91200" marB="91200" marR="91200" marL="912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92825">
                <a:tc>
                  <a:txBody>
                    <a:bodyPr/>
                    <a:lstStyle/>
                    <a:p>
                      <a:pPr indent="0" lvl="0" marL="0" marR="0" rtl="0" algn="l">
                        <a:lnSpc>
                          <a:spcPct val="100000"/>
                        </a:lnSpc>
                        <a:spcBef>
                          <a:spcPts val="0"/>
                        </a:spcBef>
                        <a:spcAft>
                          <a:spcPts val="0"/>
                        </a:spcAft>
                        <a:buClr>
                          <a:srgbClr val="000000"/>
                        </a:buClr>
                        <a:buSzPts val="2700"/>
                        <a:buFont typeface="Arial"/>
                        <a:buNone/>
                      </a:pPr>
                      <a:r>
                        <a:rPr b="1" lang="fr-FR" sz="2700" u="none" cap="none" strike="noStrike">
                          <a:solidFill>
                            <a:srgbClr val="0D32D8"/>
                          </a:solidFill>
                        </a:rPr>
                        <a:t>print</a:t>
                      </a:r>
                      <a:endParaRPr sz="1400" u="none" cap="none" strike="noStrike"/>
                    </a:p>
                  </a:txBody>
                  <a:tcPr marT="91200" marB="91200" marR="91200" marL="1824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700"/>
                        <a:buFont typeface="Arial"/>
                        <a:buNone/>
                      </a:pPr>
                      <a:r>
                        <a:rPr lang="fr-FR" sz="2700" u="none" cap="none" strike="noStrike"/>
                        <a:t>Used for printers</a:t>
                      </a:r>
                      <a:endParaRPr sz="1400" u="none" cap="none" strike="noStrike"/>
                    </a:p>
                  </a:txBody>
                  <a:tcPr marT="91200" marB="91200" marR="91200" marL="912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003250">
                <a:tc>
                  <a:txBody>
                    <a:bodyPr/>
                    <a:lstStyle/>
                    <a:p>
                      <a:pPr indent="0" lvl="0" marL="0" marR="0" rtl="0" algn="l">
                        <a:lnSpc>
                          <a:spcPct val="100000"/>
                        </a:lnSpc>
                        <a:spcBef>
                          <a:spcPts val="0"/>
                        </a:spcBef>
                        <a:spcAft>
                          <a:spcPts val="0"/>
                        </a:spcAft>
                        <a:buClr>
                          <a:srgbClr val="000000"/>
                        </a:buClr>
                        <a:buSzPts val="2700"/>
                        <a:buFont typeface="Arial"/>
                        <a:buNone/>
                      </a:pPr>
                      <a:r>
                        <a:rPr b="1" lang="fr-FR" sz="2700" u="none" cap="none" strike="noStrike">
                          <a:solidFill>
                            <a:srgbClr val="0D32D8"/>
                          </a:solidFill>
                        </a:rPr>
                        <a:t>screen</a:t>
                      </a:r>
                      <a:endParaRPr sz="1400" u="none" cap="none" strike="noStrike"/>
                    </a:p>
                  </a:txBody>
                  <a:tcPr marT="91200" marB="91200" marR="91200" marL="1824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700"/>
                        <a:buFont typeface="Arial"/>
                        <a:buNone/>
                      </a:pPr>
                      <a:r>
                        <a:rPr lang="fr-FR" sz="2700" u="none" cap="none" strike="noStrike"/>
                        <a:t>Used for computer screens, tablets, smart-phones etc.</a:t>
                      </a:r>
                      <a:endParaRPr sz="1400" u="none" cap="none" strike="noStrike"/>
                    </a:p>
                  </a:txBody>
                  <a:tcPr marT="91200" marB="91200" marR="91200" marL="912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003250">
                <a:tc>
                  <a:txBody>
                    <a:bodyPr/>
                    <a:lstStyle/>
                    <a:p>
                      <a:pPr indent="0" lvl="0" marL="0" marR="0" rtl="0" algn="l">
                        <a:lnSpc>
                          <a:spcPct val="100000"/>
                        </a:lnSpc>
                        <a:spcBef>
                          <a:spcPts val="0"/>
                        </a:spcBef>
                        <a:spcAft>
                          <a:spcPts val="0"/>
                        </a:spcAft>
                        <a:buClr>
                          <a:srgbClr val="000000"/>
                        </a:buClr>
                        <a:buSzPts val="2700"/>
                        <a:buFont typeface="Arial"/>
                        <a:buNone/>
                      </a:pPr>
                      <a:r>
                        <a:rPr b="1" lang="fr-FR" sz="2700" u="none" cap="none" strike="noStrike">
                          <a:solidFill>
                            <a:srgbClr val="0D32D8"/>
                          </a:solidFill>
                        </a:rPr>
                        <a:t>speech</a:t>
                      </a:r>
                      <a:endParaRPr sz="1400" u="none" cap="none" strike="noStrike"/>
                    </a:p>
                  </a:txBody>
                  <a:tcPr marT="91200" marB="91200" marR="91200" marL="1824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700"/>
                        <a:buFont typeface="Arial"/>
                        <a:buNone/>
                      </a:pPr>
                      <a:r>
                        <a:rPr lang="fr-FR" sz="2700" u="none" cap="none" strike="noStrike"/>
                        <a:t>Used for </a:t>
                      </a:r>
                      <a:r>
                        <a:rPr lang="fr-FR" sz="2700"/>
                        <a:t>screen readers</a:t>
                      </a:r>
                      <a:r>
                        <a:rPr lang="fr-FR" sz="2700" u="none" cap="none" strike="noStrike"/>
                        <a:t> that "reads" the page out loud</a:t>
                      </a:r>
                      <a:endParaRPr sz="1400" u="none" cap="none" strike="noStrike"/>
                    </a:p>
                  </a:txBody>
                  <a:tcPr marT="91200" marB="91200" marR="91200" marL="9120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275" name="Google Shape;275;p23"/>
          <p:cNvSpPr/>
          <p:nvPr/>
        </p:nvSpPr>
        <p:spPr>
          <a:xfrm>
            <a:off x="1847071" y="183554"/>
            <a:ext cx="8497856"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MEDIA TYPES</a:t>
            </a:r>
            <a:endParaRPr b="0" i="0" sz="4400" u="none" cap="none" strike="noStrike">
              <a:solidFill>
                <a:srgbClr val="E50E37"/>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4"/>
          <p:cNvSpPr txBox="1"/>
          <p:nvPr>
            <p:ph idx="1" type="body"/>
          </p:nvPr>
        </p:nvSpPr>
        <p:spPr>
          <a:xfrm>
            <a:off x="2161269" y="1426844"/>
            <a:ext cx="7869462" cy="4559646"/>
          </a:xfrm>
          <a:prstGeom prst="rect">
            <a:avLst/>
          </a:prstGeom>
          <a:noFill/>
          <a:ln>
            <a:noFill/>
          </a:ln>
        </p:spPr>
        <p:txBody>
          <a:bodyPr anchorCtr="0" anchor="ctr" bIns="0" lIns="91425" spcFirstLastPara="1" rIns="91425" wrap="square" tIns="0">
            <a:spAutoFit/>
          </a:bodyPr>
          <a:lstStyle/>
          <a:p>
            <a:pPr indent="0" lvl="0" marL="0" marR="0" rtl="0" algn="l">
              <a:lnSpc>
                <a:spcPct val="150000"/>
              </a:lnSpc>
              <a:spcBef>
                <a:spcPts val="0"/>
              </a:spcBef>
              <a:spcAft>
                <a:spcPts val="0"/>
              </a:spcAft>
              <a:buClr>
                <a:srgbClr val="999999"/>
              </a:buClr>
              <a:buSzPts val="2000"/>
              <a:buFont typeface="Roboto"/>
              <a:buNone/>
            </a:pPr>
            <a:r>
              <a:rPr b="0" i="0" lang="fr-FR" sz="2000" u="none" cap="none" strike="noStrike">
                <a:solidFill>
                  <a:srgbClr val="999999"/>
                </a:solidFill>
                <a:latin typeface="Roboto"/>
                <a:ea typeface="Roboto"/>
                <a:cs typeface="Roboto"/>
                <a:sym typeface="Roboto"/>
              </a:rPr>
              <a:t>// Extra small devices</a:t>
            </a:r>
            <a:endParaRPr b="0" i="0" sz="2000" u="none" cap="none" strike="noStrike">
              <a:solidFill>
                <a:srgbClr val="212529"/>
              </a:solidFill>
              <a:latin typeface="Roboto"/>
              <a:ea typeface="Roboto"/>
              <a:cs typeface="Roboto"/>
              <a:sym typeface="Roboto"/>
            </a:endParaRPr>
          </a:p>
          <a:p>
            <a:pPr indent="0" lvl="0" marL="0" rtl="0" algn="l">
              <a:lnSpc>
                <a:spcPct val="150000"/>
              </a:lnSpc>
              <a:spcBef>
                <a:spcPts val="0"/>
              </a:spcBef>
              <a:spcAft>
                <a:spcPts val="0"/>
              </a:spcAft>
              <a:buClr>
                <a:srgbClr val="006699"/>
              </a:buClr>
              <a:buSzPts val="2000"/>
              <a:buNone/>
            </a:pPr>
            <a:r>
              <a:rPr b="0" i="0" lang="fr-FR" sz="2000" u="none" cap="none" strike="noStrike">
                <a:solidFill>
                  <a:srgbClr val="006699"/>
                </a:solidFill>
                <a:latin typeface="Roboto"/>
                <a:ea typeface="Roboto"/>
                <a:cs typeface="Roboto"/>
                <a:sym typeface="Roboto"/>
              </a:rPr>
              <a:t>	@media</a:t>
            </a:r>
            <a:r>
              <a:rPr b="0" i="0" lang="fr-FR" sz="2000" u="none" cap="none" strike="noStrike">
                <a:solidFill>
                  <a:srgbClr val="212529"/>
                </a:solidFill>
                <a:latin typeface="Roboto"/>
                <a:ea typeface="Roboto"/>
                <a:cs typeface="Roboto"/>
                <a:sym typeface="Roboto"/>
              </a:rPr>
              <a:t> (</a:t>
            </a:r>
            <a:r>
              <a:rPr b="0" i="0" lang="fr-FR" sz="2000" u="none" cap="none" strike="noStrike">
                <a:solidFill>
                  <a:schemeClr val="dk1"/>
                </a:solidFill>
                <a:latin typeface="Roboto"/>
                <a:ea typeface="Roboto"/>
                <a:cs typeface="Roboto"/>
                <a:sym typeface="Roboto"/>
              </a:rPr>
              <a:t>max-width</a:t>
            </a:r>
            <a:r>
              <a:rPr b="0" i="0" lang="fr-FR" sz="2000" u="none" cap="none" strike="noStrike">
                <a:solidFill>
                  <a:srgbClr val="555555"/>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a:t>
            </a:r>
            <a:r>
              <a:rPr b="0" i="0" lang="fr-FR" sz="2000" u="none" cap="none" strike="noStrike">
                <a:solidFill>
                  <a:srgbClr val="FF6600"/>
                </a:solidFill>
                <a:latin typeface="Roboto"/>
                <a:ea typeface="Roboto"/>
                <a:cs typeface="Roboto"/>
                <a:sym typeface="Roboto"/>
              </a:rPr>
              <a:t>576px</a:t>
            </a:r>
            <a:r>
              <a:rPr b="0" i="0" lang="fr-FR" sz="2000" u="none" cap="none" strike="noStrike">
                <a:solidFill>
                  <a:srgbClr val="212529"/>
                </a:solidFill>
                <a:latin typeface="Roboto"/>
                <a:ea typeface="Roboto"/>
                <a:cs typeface="Roboto"/>
                <a:sym typeface="Roboto"/>
              </a:rPr>
              <a:t>) { </a:t>
            </a:r>
            <a:r>
              <a:rPr b="0" i="0" lang="fr-FR" sz="2000" u="none" cap="none" strike="noStrike">
                <a:solidFill>
                  <a:srgbClr val="00AA88"/>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 </a:t>
            </a:r>
            <a:endParaRPr b="0" i="0" sz="2000" u="none" cap="none" strike="noStrike">
              <a:solidFill>
                <a:srgbClr val="999999"/>
              </a:solidFill>
              <a:latin typeface="Roboto"/>
              <a:ea typeface="Roboto"/>
              <a:cs typeface="Roboto"/>
              <a:sym typeface="Roboto"/>
            </a:endParaRPr>
          </a:p>
          <a:p>
            <a:pPr indent="0" lvl="0" marL="0" marR="0" rtl="0" algn="l">
              <a:lnSpc>
                <a:spcPct val="150000"/>
              </a:lnSpc>
              <a:spcBef>
                <a:spcPts val="0"/>
              </a:spcBef>
              <a:spcAft>
                <a:spcPts val="0"/>
              </a:spcAft>
              <a:buClr>
                <a:srgbClr val="999999"/>
              </a:buClr>
              <a:buSzPts val="2000"/>
              <a:buFont typeface="Roboto"/>
              <a:buNone/>
            </a:pPr>
            <a:r>
              <a:rPr b="0" i="0" lang="fr-FR" sz="2000" u="none" cap="none" strike="noStrike">
                <a:solidFill>
                  <a:srgbClr val="999999"/>
                </a:solidFill>
                <a:latin typeface="Roboto"/>
                <a:ea typeface="Roboto"/>
                <a:cs typeface="Roboto"/>
                <a:sym typeface="Roboto"/>
              </a:rPr>
              <a:t>// Small devices (landscape phones, 576px and up)</a:t>
            </a:r>
            <a:r>
              <a:rPr b="0" i="0" lang="fr-FR" sz="2000" u="none" cap="none" strike="noStrike">
                <a:solidFill>
                  <a:srgbClr val="212529"/>
                </a:solidFill>
                <a:latin typeface="Roboto"/>
                <a:ea typeface="Roboto"/>
                <a:cs typeface="Roboto"/>
                <a:sym typeface="Roboto"/>
              </a:rPr>
              <a:t> </a:t>
            </a:r>
            <a:endParaRPr/>
          </a:p>
          <a:p>
            <a:pPr indent="0" lvl="0" marL="0" rtl="0" algn="l">
              <a:lnSpc>
                <a:spcPct val="150000"/>
              </a:lnSpc>
              <a:spcBef>
                <a:spcPts val="0"/>
              </a:spcBef>
              <a:spcAft>
                <a:spcPts val="0"/>
              </a:spcAft>
              <a:buClr>
                <a:srgbClr val="006699"/>
              </a:buClr>
              <a:buSzPts val="2000"/>
              <a:buNone/>
            </a:pPr>
            <a:r>
              <a:rPr b="0" i="0" lang="fr-FR" sz="2000" u="none" cap="none" strike="noStrike">
                <a:solidFill>
                  <a:srgbClr val="006699"/>
                </a:solidFill>
                <a:latin typeface="Roboto"/>
                <a:ea typeface="Roboto"/>
                <a:cs typeface="Roboto"/>
                <a:sym typeface="Roboto"/>
              </a:rPr>
              <a:t>	@media</a:t>
            </a:r>
            <a:r>
              <a:rPr b="0" i="0" lang="fr-FR" sz="2000" u="none" cap="none" strike="noStrike">
                <a:solidFill>
                  <a:srgbClr val="212529"/>
                </a:solidFill>
                <a:latin typeface="Roboto"/>
                <a:ea typeface="Roboto"/>
                <a:cs typeface="Roboto"/>
                <a:sym typeface="Roboto"/>
              </a:rPr>
              <a:t> (</a:t>
            </a:r>
            <a:r>
              <a:rPr b="0" i="0" lang="fr-FR" sz="2000" u="none" cap="none" strike="noStrike">
                <a:solidFill>
                  <a:schemeClr val="dk1"/>
                </a:solidFill>
                <a:latin typeface="Roboto"/>
                <a:ea typeface="Roboto"/>
                <a:cs typeface="Roboto"/>
                <a:sym typeface="Roboto"/>
              </a:rPr>
              <a:t>min-width</a:t>
            </a:r>
            <a:r>
              <a:rPr b="0" i="0" lang="fr-FR" sz="2000" u="none" cap="none" strike="noStrike">
                <a:solidFill>
                  <a:srgbClr val="555555"/>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a:t>
            </a:r>
            <a:r>
              <a:rPr b="0" i="0" lang="fr-FR" sz="2000" u="none" cap="none" strike="noStrike">
                <a:solidFill>
                  <a:srgbClr val="FF6600"/>
                </a:solidFill>
                <a:latin typeface="Roboto"/>
                <a:ea typeface="Roboto"/>
                <a:cs typeface="Roboto"/>
                <a:sym typeface="Roboto"/>
              </a:rPr>
              <a:t>576px</a:t>
            </a:r>
            <a:r>
              <a:rPr b="0" i="0" lang="fr-FR" sz="2000" u="none" cap="none" strike="noStrike">
                <a:solidFill>
                  <a:srgbClr val="212529"/>
                </a:solidFill>
                <a:latin typeface="Roboto"/>
                <a:ea typeface="Roboto"/>
                <a:cs typeface="Roboto"/>
                <a:sym typeface="Roboto"/>
              </a:rPr>
              <a:t>) and (</a:t>
            </a:r>
            <a:r>
              <a:rPr b="0" i="0" lang="fr-FR" sz="2000" u="none" cap="none" strike="noStrike">
                <a:solidFill>
                  <a:schemeClr val="dk1"/>
                </a:solidFill>
                <a:latin typeface="Roboto"/>
                <a:ea typeface="Roboto"/>
                <a:cs typeface="Roboto"/>
                <a:sym typeface="Roboto"/>
              </a:rPr>
              <a:t>max-width</a:t>
            </a:r>
            <a:r>
              <a:rPr b="0" i="0" lang="fr-FR" sz="2000" u="none" cap="none" strike="noStrike">
                <a:solidFill>
                  <a:srgbClr val="555555"/>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a:t>
            </a:r>
            <a:r>
              <a:rPr b="0" i="0" lang="fr-FR" sz="2000" u="none" cap="none" strike="noStrike">
                <a:solidFill>
                  <a:srgbClr val="FF6600"/>
                </a:solidFill>
                <a:latin typeface="Roboto"/>
                <a:ea typeface="Roboto"/>
                <a:cs typeface="Roboto"/>
                <a:sym typeface="Roboto"/>
              </a:rPr>
              <a:t>768px</a:t>
            </a:r>
            <a:r>
              <a:rPr b="0" i="0" lang="fr-FR" sz="2000" u="none" cap="none" strike="noStrike">
                <a:solidFill>
                  <a:srgbClr val="212529"/>
                </a:solidFill>
                <a:latin typeface="Roboto"/>
                <a:ea typeface="Roboto"/>
                <a:cs typeface="Roboto"/>
                <a:sym typeface="Roboto"/>
              </a:rPr>
              <a:t>) { </a:t>
            </a:r>
            <a:r>
              <a:rPr b="0" i="0" lang="fr-FR" sz="2000" u="none" cap="none" strike="noStrike">
                <a:solidFill>
                  <a:srgbClr val="00AA88"/>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 </a:t>
            </a:r>
            <a:endParaRPr/>
          </a:p>
          <a:p>
            <a:pPr indent="0" lvl="0" marL="0" marR="0" rtl="0" algn="l">
              <a:lnSpc>
                <a:spcPct val="150000"/>
              </a:lnSpc>
              <a:spcBef>
                <a:spcPts val="0"/>
              </a:spcBef>
              <a:spcAft>
                <a:spcPts val="0"/>
              </a:spcAft>
              <a:buClr>
                <a:srgbClr val="999999"/>
              </a:buClr>
              <a:buSzPts val="2000"/>
              <a:buFont typeface="Roboto"/>
              <a:buNone/>
            </a:pPr>
            <a:r>
              <a:rPr b="0" i="0" lang="fr-FR" sz="2000" u="none" cap="none" strike="noStrike">
                <a:solidFill>
                  <a:srgbClr val="999999"/>
                </a:solidFill>
                <a:latin typeface="Roboto"/>
                <a:ea typeface="Roboto"/>
                <a:cs typeface="Roboto"/>
                <a:sym typeface="Roboto"/>
              </a:rPr>
              <a:t>// Medium devices (tablets, 768px and up)</a:t>
            </a:r>
            <a:r>
              <a:rPr b="0" i="0" lang="fr-FR" sz="2000" u="none" cap="none" strike="noStrike">
                <a:solidFill>
                  <a:srgbClr val="212529"/>
                </a:solidFill>
                <a:latin typeface="Roboto"/>
                <a:ea typeface="Roboto"/>
                <a:cs typeface="Roboto"/>
                <a:sym typeface="Roboto"/>
              </a:rPr>
              <a:t> </a:t>
            </a:r>
            <a:endParaRPr/>
          </a:p>
          <a:p>
            <a:pPr indent="0" lvl="0" marL="0" rtl="0" algn="l">
              <a:lnSpc>
                <a:spcPct val="150000"/>
              </a:lnSpc>
              <a:spcBef>
                <a:spcPts val="0"/>
              </a:spcBef>
              <a:spcAft>
                <a:spcPts val="0"/>
              </a:spcAft>
              <a:buClr>
                <a:srgbClr val="006699"/>
              </a:buClr>
              <a:buSzPts val="2000"/>
              <a:buNone/>
            </a:pPr>
            <a:r>
              <a:rPr b="0" i="0" lang="fr-FR" sz="2000" u="none" cap="none" strike="noStrike">
                <a:solidFill>
                  <a:srgbClr val="006699"/>
                </a:solidFill>
                <a:latin typeface="Roboto"/>
                <a:ea typeface="Roboto"/>
                <a:cs typeface="Roboto"/>
                <a:sym typeface="Roboto"/>
              </a:rPr>
              <a:t>	@media</a:t>
            </a:r>
            <a:r>
              <a:rPr b="0" i="0" lang="fr-FR" sz="2000" u="none" cap="none" strike="noStrike">
                <a:solidFill>
                  <a:srgbClr val="212529"/>
                </a:solidFill>
                <a:latin typeface="Roboto"/>
                <a:ea typeface="Roboto"/>
                <a:cs typeface="Roboto"/>
                <a:sym typeface="Roboto"/>
              </a:rPr>
              <a:t> (</a:t>
            </a:r>
            <a:r>
              <a:rPr b="0" i="0" lang="fr-FR" sz="2000" u="none" cap="none" strike="noStrike">
                <a:solidFill>
                  <a:schemeClr val="dk1"/>
                </a:solidFill>
                <a:latin typeface="Roboto"/>
                <a:ea typeface="Roboto"/>
                <a:cs typeface="Roboto"/>
                <a:sym typeface="Roboto"/>
              </a:rPr>
              <a:t>min-width</a:t>
            </a:r>
            <a:r>
              <a:rPr b="0" i="0" lang="fr-FR" sz="2000" u="none" cap="none" strike="noStrike">
                <a:solidFill>
                  <a:srgbClr val="555555"/>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a:t>
            </a:r>
            <a:r>
              <a:rPr b="0" i="0" lang="fr-FR" sz="2000" u="none" cap="none" strike="noStrike">
                <a:solidFill>
                  <a:srgbClr val="FF6600"/>
                </a:solidFill>
                <a:latin typeface="Roboto"/>
                <a:ea typeface="Roboto"/>
                <a:cs typeface="Roboto"/>
                <a:sym typeface="Roboto"/>
              </a:rPr>
              <a:t>768px</a:t>
            </a:r>
            <a:r>
              <a:rPr b="0" i="0" lang="fr-FR" sz="2000" u="none" cap="none" strike="noStrike">
                <a:solidFill>
                  <a:srgbClr val="212529"/>
                </a:solidFill>
                <a:latin typeface="Roboto"/>
                <a:ea typeface="Roboto"/>
                <a:cs typeface="Roboto"/>
                <a:sym typeface="Roboto"/>
              </a:rPr>
              <a:t>) and (</a:t>
            </a:r>
            <a:r>
              <a:rPr b="0" i="0" lang="fr-FR" sz="2000" u="none" cap="none" strike="noStrike">
                <a:solidFill>
                  <a:schemeClr val="dk1"/>
                </a:solidFill>
                <a:latin typeface="Roboto"/>
                <a:ea typeface="Roboto"/>
                <a:cs typeface="Roboto"/>
                <a:sym typeface="Roboto"/>
              </a:rPr>
              <a:t>max-width</a:t>
            </a:r>
            <a:r>
              <a:rPr b="0" i="0" lang="fr-FR" sz="2000" u="none" cap="none" strike="noStrike">
                <a:solidFill>
                  <a:srgbClr val="555555"/>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a:t>
            </a:r>
            <a:r>
              <a:rPr b="0" i="0" lang="fr-FR" sz="2000" u="none" cap="none" strike="noStrike">
                <a:solidFill>
                  <a:srgbClr val="FF6600"/>
                </a:solidFill>
                <a:latin typeface="Roboto"/>
                <a:ea typeface="Roboto"/>
                <a:cs typeface="Roboto"/>
                <a:sym typeface="Roboto"/>
              </a:rPr>
              <a:t>992px</a:t>
            </a:r>
            <a:r>
              <a:rPr b="0" i="0" lang="fr-FR" sz="2000" u="none" cap="none" strike="noStrike">
                <a:solidFill>
                  <a:srgbClr val="212529"/>
                </a:solidFill>
                <a:latin typeface="Roboto"/>
                <a:ea typeface="Roboto"/>
                <a:cs typeface="Roboto"/>
                <a:sym typeface="Roboto"/>
              </a:rPr>
              <a:t>)  { </a:t>
            </a:r>
            <a:r>
              <a:rPr b="0" i="0" lang="fr-FR" sz="2000" u="none" cap="none" strike="noStrike">
                <a:solidFill>
                  <a:srgbClr val="00AA88"/>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 </a:t>
            </a:r>
            <a:endParaRPr/>
          </a:p>
          <a:p>
            <a:pPr indent="0" lvl="0" marL="0" marR="0" rtl="0" algn="l">
              <a:lnSpc>
                <a:spcPct val="150000"/>
              </a:lnSpc>
              <a:spcBef>
                <a:spcPts val="0"/>
              </a:spcBef>
              <a:spcAft>
                <a:spcPts val="0"/>
              </a:spcAft>
              <a:buClr>
                <a:srgbClr val="999999"/>
              </a:buClr>
              <a:buSzPts val="2000"/>
              <a:buFont typeface="Roboto"/>
              <a:buNone/>
            </a:pPr>
            <a:r>
              <a:rPr b="0" i="0" lang="fr-FR" sz="2000" u="none" cap="none" strike="noStrike">
                <a:solidFill>
                  <a:srgbClr val="999999"/>
                </a:solidFill>
                <a:latin typeface="Roboto"/>
                <a:ea typeface="Roboto"/>
                <a:cs typeface="Roboto"/>
                <a:sym typeface="Roboto"/>
              </a:rPr>
              <a:t>// Large devices (desktops, 992px and up)</a:t>
            </a:r>
            <a:r>
              <a:rPr b="0" i="0" lang="fr-FR" sz="2000" u="none" cap="none" strike="noStrike">
                <a:solidFill>
                  <a:srgbClr val="212529"/>
                </a:solidFill>
                <a:latin typeface="Roboto"/>
                <a:ea typeface="Roboto"/>
                <a:cs typeface="Roboto"/>
                <a:sym typeface="Roboto"/>
              </a:rPr>
              <a:t> </a:t>
            </a:r>
            <a:endParaRPr/>
          </a:p>
          <a:p>
            <a:pPr indent="0" lvl="0" marL="0" rtl="0" algn="l">
              <a:lnSpc>
                <a:spcPct val="150000"/>
              </a:lnSpc>
              <a:spcBef>
                <a:spcPts val="0"/>
              </a:spcBef>
              <a:spcAft>
                <a:spcPts val="0"/>
              </a:spcAft>
              <a:buClr>
                <a:srgbClr val="006699"/>
              </a:buClr>
              <a:buSzPts val="2000"/>
              <a:buNone/>
            </a:pPr>
            <a:r>
              <a:rPr b="0" i="0" lang="fr-FR" sz="2000" u="none" cap="none" strike="noStrike">
                <a:solidFill>
                  <a:srgbClr val="006699"/>
                </a:solidFill>
                <a:latin typeface="Roboto"/>
                <a:ea typeface="Roboto"/>
                <a:cs typeface="Roboto"/>
                <a:sym typeface="Roboto"/>
              </a:rPr>
              <a:t>	@media</a:t>
            </a:r>
            <a:r>
              <a:rPr b="0" i="0" lang="fr-FR" sz="2000" u="none" cap="none" strike="noStrike">
                <a:solidFill>
                  <a:srgbClr val="212529"/>
                </a:solidFill>
                <a:latin typeface="Roboto"/>
                <a:ea typeface="Roboto"/>
                <a:cs typeface="Roboto"/>
                <a:sym typeface="Roboto"/>
              </a:rPr>
              <a:t> (</a:t>
            </a:r>
            <a:r>
              <a:rPr b="0" i="0" lang="fr-FR" sz="2000" u="none" cap="none" strike="noStrike">
                <a:solidFill>
                  <a:schemeClr val="dk1"/>
                </a:solidFill>
                <a:latin typeface="Roboto"/>
                <a:ea typeface="Roboto"/>
                <a:cs typeface="Roboto"/>
                <a:sym typeface="Roboto"/>
              </a:rPr>
              <a:t>min-width</a:t>
            </a:r>
            <a:r>
              <a:rPr b="0" i="0" lang="fr-FR" sz="2000" u="none" cap="none" strike="noStrike">
                <a:solidFill>
                  <a:srgbClr val="555555"/>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a:t>
            </a:r>
            <a:r>
              <a:rPr b="0" i="0" lang="fr-FR" sz="2000" u="none" cap="none" strike="noStrike">
                <a:solidFill>
                  <a:srgbClr val="FF6600"/>
                </a:solidFill>
                <a:latin typeface="Roboto"/>
                <a:ea typeface="Roboto"/>
                <a:cs typeface="Roboto"/>
                <a:sym typeface="Roboto"/>
              </a:rPr>
              <a:t>992px</a:t>
            </a:r>
            <a:r>
              <a:rPr b="0" i="0" lang="fr-FR" sz="2000" u="none" cap="none" strike="noStrike">
                <a:solidFill>
                  <a:srgbClr val="212529"/>
                </a:solidFill>
                <a:latin typeface="Roboto"/>
                <a:ea typeface="Roboto"/>
                <a:cs typeface="Roboto"/>
                <a:sym typeface="Roboto"/>
              </a:rPr>
              <a:t>) and (</a:t>
            </a:r>
            <a:r>
              <a:rPr b="0" i="0" lang="fr-FR" sz="2000" u="none" cap="none" strike="noStrike">
                <a:solidFill>
                  <a:schemeClr val="dk1"/>
                </a:solidFill>
                <a:latin typeface="Roboto"/>
                <a:ea typeface="Roboto"/>
                <a:cs typeface="Roboto"/>
                <a:sym typeface="Roboto"/>
              </a:rPr>
              <a:t>max-width</a:t>
            </a:r>
            <a:r>
              <a:rPr b="0" i="0" lang="fr-FR" sz="2000" u="none" cap="none" strike="noStrike">
                <a:solidFill>
                  <a:srgbClr val="555555"/>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a:t>
            </a:r>
            <a:r>
              <a:rPr b="0" i="0" lang="fr-FR" sz="2000" u="none" cap="none" strike="noStrike">
                <a:solidFill>
                  <a:srgbClr val="FF6600"/>
                </a:solidFill>
                <a:latin typeface="Roboto"/>
                <a:ea typeface="Roboto"/>
                <a:cs typeface="Roboto"/>
                <a:sym typeface="Roboto"/>
              </a:rPr>
              <a:t>1200px</a:t>
            </a:r>
            <a:r>
              <a:rPr b="0" i="0" lang="fr-FR" sz="2000" u="none" cap="none" strike="noStrike">
                <a:solidFill>
                  <a:srgbClr val="212529"/>
                </a:solidFill>
                <a:latin typeface="Roboto"/>
                <a:ea typeface="Roboto"/>
                <a:cs typeface="Roboto"/>
                <a:sym typeface="Roboto"/>
              </a:rPr>
              <a:t>)  { </a:t>
            </a:r>
            <a:r>
              <a:rPr b="0" i="0" lang="fr-FR" sz="2000" u="none" cap="none" strike="noStrike">
                <a:solidFill>
                  <a:srgbClr val="00AA88"/>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 </a:t>
            </a:r>
            <a:endParaRPr/>
          </a:p>
          <a:p>
            <a:pPr indent="0" lvl="0" marL="0" marR="0" rtl="0" algn="l">
              <a:lnSpc>
                <a:spcPct val="150000"/>
              </a:lnSpc>
              <a:spcBef>
                <a:spcPts val="0"/>
              </a:spcBef>
              <a:spcAft>
                <a:spcPts val="0"/>
              </a:spcAft>
              <a:buClr>
                <a:srgbClr val="999999"/>
              </a:buClr>
              <a:buSzPts val="2000"/>
              <a:buFont typeface="Roboto"/>
              <a:buNone/>
            </a:pPr>
            <a:r>
              <a:rPr b="0" i="0" lang="fr-FR" sz="2000" u="none" cap="none" strike="noStrike">
                <a:solidFill>
                  <a:srgbClr val="999999"/>
                </a:solidFill>
                <a:latin typeface="Roboto"/>
                <a:ea typeface="Roboto"/>
                <a:cs typeface="Roboto"/>
                <a:sym typeface="Roboto"/>
              </a:rPr>
              <a:t>// Extra large devices (large desktops, 1200px and up)</a:t>
            </a:r>
            <a:r>
              <a:rPr b="0" i="0" lang="fr-FR" sz="2000" u="none" cap="none" strike="noStrike">
                <a:solidFill>
                  <a:srgbClr val="212529"/>
                </a:solidFill>
                <a:latin typeface="Roboto"/>
                <a:ea typeface="Roboto"/>
                <a:cs typeface="Roboto"/>
                <a:sym typeface="Roboto"/>
              </a:rPr>
              <a:t> </a:t>
            </a:r>
            <a:endParaRPr/>
          </a:p>
          <a:p>
            <a:pPr indent="0" lvl="0" marL="0" marR="0" rtl="0" algn="l">
              <a:lnSpc>
                <a:spcPct val="150000"/>
              </a:lnSpc>
              <a:spcBef>
                <a:spcPts val="0"/>
              </a:spcBef>
              <a:spcAft>
                <a:spcPts val="0"/>
              </a:spcAft>
              <a:buClr>
                <a:srgbClr val="006699"/>
              </a:buClr>
              <a:buSzPts val="2000"/>
              <a:buFont typeface="Roboto"/>
              <a:buNone/>
            </a:pPr>
            <a:r>
              <a:rPr b="0" i="0" lang="fr-FR" sz="2000" u="none" cap="none" strike="noStrike">
                <a:solidFill>
                  <a:srgbClr val="006699"/>
                </a:solidFill>
                <a:latin typeface="Roboto"/>
                <a:ea typeface="Roboto"/>
                <a:cs typeface="Roboto"/>
                <a:sym typeface="Roboto"/>
              </a:rPr>
              <a:t>	@media</a:t>
            </a:r>
            <a:r>
              <a:rPr b="0" i="0" lang="fr-FR" sz="2000" u="none" cap="none" strike="noStrike">
                <a:solidFill>
                  <a:srgbClr val="212529"/>
                </a:solidFill>
                <a:latin typeface="Roboto"/>
                <a:ea typeface="Roboto"/>
                <a:cs typeface="Roboto"/>
                <a:sym typeface="Roboto"/>
              </a:rPr>
              <a:t> (</a:t>
            </a:r>
            <a:r>
              <a:rPr b="0" i="0" lang="fr-FR" sz="2000" u="none" cap="none" strike="noStrike">
                <a:solidFill>
                  <a:schemeClr val="dk1"/>
                </a:solidFill>
                <a:latin typeface="Roboto"/>
                <a:ea typeface="Roboto"/>
                <a:cs typeface="Roboto"/>
                <a:sym typeface="Roboto"/>
              </a:rPr>
              <a:t>min-width</a:t>
            </a:r>
            <a:r>
              <a:rPr b="0" i="0" lang="fr-FR" sz="2000" u="none" cap="none" strike="noStrike">
                <a:solidFill>
                  <a:srgbClr val="555555"/>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a:t>
            </a:r>
            <a:r>
              <a:rPr b="0" i="0" lang="fr-FR" sz="2000" u="none" cap="none" strike="noStrike">
                <a:solidFill>
                  <a:srgbClr val="FF6600"/>
                </a:solidFill>
                <a:latin typeface="Roboto"/>
                <a:ea typeface="Roboto"/>
                <a:cs typeface="Roboto"/>
                <a:sym typeface="Roboto"/>
              </a:rPr>
              <a:t>1200px</a:t>
            </a:r>
            <a:r>
              <a:rPr b="0" i="0" lang="fr-FR" sz="2000" u="none" cap="none" strike="noStrike">
                <a:solidFill>
                  <a:srgbClr val="212529"/>
                </a:solidFill>
                <a:latin typeface="Roboto"/>
                <a:ea typeface="Roboto"/>
                <a:cs typeface="Roboto"/>
                <a:sym typeface="Roboto"/>
              </a:rPr>
              <a:t>) { </a:t>
            </a:r>
            <a:r>
              <a:rPr b="0" i="0" lang="fr-FR" sz="2000" u="none" cap="none" strike="noStrike">
                <a:solidFill>
                  <a:srgbClr val="00AA88"/>
                </a:solidFill>
                <a:latin typeface="Roboto"/>
                <a:ea typeface="Roboto"/>
                <a:cs typeface="Roboto"/>
                <a:sym typeface="Roboto"/>
              </a:rPr>
              <a:t>...</a:t>
            </a:r>
            <a:r>
              <a:rPr b="0" i="0" lang="fr-FR" sz="2000" u="none" cap="none" strike="noStrike">
                <a:solidFill>
                  <a:srgbClr val="212529"/>
                </a:solidFill>
                <a:latin typeface="Roboto"/>
                <a:ea typeface="Roboto"/>
                <a:cs typeface="Roboto"/>
                <a:sym typeface="Roboto"/>
              </a:rPr>
              <a:t> }</a:t>
            </a:r>
            <a:r>
              <a:rPr b="0" i="0" lang="fr-FR" sz="2000" u="none" cap="none" strike="noStrike">
                <a:solidFill>
                  <a:schemeClr val="dk1"/>
                </a:solidFill>
                <a:latin typeface="Roboto"/>
                <a:ea typeface="Roboto"/>
                <a:cs typeface="Roboto"/>
                <a:sym typeface="Roboto"/>
              </a:rPr>
              <a:t> </a:t>
            </a:r>
            <a:endParaRPr/>
          </a:p>
        </p:txBody>
      </p:sp>
      <p:sp>
        <p:nvSpPr>
          <p:cNvPr id="282" name="Google Shape;282;p24"/>
          <p:cNvSpPr/>
          <p:nvPr/>
        </p:nvSpPr>
        <p:spPr>
          <a:xfrm>
            <a:off x="2161269" y="183554"/>
            <a:ext cx="7869462"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BREAKPOINTS</a:t>
            </a:r>
            <a:endParaRPr b="0" i="0" sz="4400" u="none" cap="none" strike="noStrike">
              <a:solidFill>
                <a:srgbClr val="E50E37"/>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5"/>
          <p:cNvSpPr/>
          <p:nvPr/>
        </p:nvSpPr>
        <p:spPr>
          <a:xfrm>
            <a:off x="-35800" y="-53733"/>
            <a:ext cx="12301200" cy="6983200"/>
          </a:xfrm>
          <a:prstGeom prst="rect">
            <a:avLst/>
          </a:prstGeom>
          <a:solidFill>
            <a:srgbClr val="00000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867"/>
              <a:buFont typeface="Arial"/>
              <a:buNone/>
            </a:pPr>
            <a:r>
              <a:t/>
            </a:r>
            <a:endParaRPr b="0" i="0" sz="1867" u="none" cap="none" strike="noStrike">
              <a:solidFill>
                <a:srgbClr val="000000"/>
              </a:solidFill>
              <a:latin typeface="Arial"/>
              <a:ea typeface="Arial"/>
              <a:cs typeface="Arial"/>
              <a:sym typeface="Arial"/>
            </a:endParaRPr>
          </a:p>
        </p:txBody>
      </p:sp>
      <p:pic>
        <p:nvPicPr>
          <p:cNvPr id="288" name="Google Shape;288;p25"/>
          <p:cNvPicPr preferRelativeResize="0"/>
          <p:nvPr/>
        </p:nvPicPr>
        <p:blipFill rotWithShape="1">
          <a:blip r:embed="rId3">
            <a:alphaModFix/>
          </a:blip>
          <a:srcRect b="0" l="0" r="0" t="0"/>
          <a:stretch/>
        </p:blipFill>
        <p:spPr>
          <a:xfrm>
            <a:off x="1856634" y="571651"/>
            <a:ext cx="8516333" cy="5732432"/>
          </a:xfrm>
          <a:prstGeom prst="rect">
            <a:avLst/>
          </a:prstGeom>
          <a:noFill/>
          <a:ln>
            <a:noFill/>
          </a:ln>
        </p:spPr>
      </p:pic>
      <p:sp>
        <p:nvSpPr>
          <p:cNvPr id="289" name="Google Shape;289;p25"/>
          <p:cNvSpPr txBox="1"/>
          <p:nvPr/>
        </p:nvSpPr>
        <p:spPr>
          <a:xfrm>
            <a:off x="3065600" y="2832200"/>
            <a:ext cx="6098400" cy="17552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5333"/>
              <a:buFont typeface="Arial"/>
              <a:buNone/>
            </a:pPr>
            <a:r>
              <a:rPr b="0" i="0" lang="fr-FR" sz="5333" u="none" cap="none" strike="noStrike">
                <a:solidFill>
                  <a:srgbClr val="FFFFFF"/>
                </a:solidFill>
                <a:latin typeface="Roboto Light"/>
                <a:ea typeface="Roboto Light"/>
                <a:cs typeface="Roboto Light"/>
                <a:sym typeface="Roboto Light"/>
              </a:rPr>
              <a:t>Thank You</a:t>
            </a:r>
            <a:endParaRPr b="0" i="0" sz="5333" u="none" cap="none" strike="noStrike">
              <a:solidFill>
                <a:srgbClr val="FFFFFF"/>
              </a:solidFill>
              <a:latin typeface="Roboto Light"/>
              <a:ea typeface="Roboto Light"/>
              <a:cs typeface="Roboto Light"/>
              <a:sym typeface="Roboto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3"/>
          <p:cNvPicPr preferRelativeResize="0"/>
          <p:nvPr/>
        </p:nvPicPr>
        <p:blipFill rotWithShape="1">
          <a:blip r:embed="rId3">
            <a:alphaModFix/>
          </a:blip>
          <a:srcRect b="0" l="0" r="0" t="0"/>
          <a:stretch/>
        </p:blipFill>
        <p:spPr>
          <a:xfrm>
            <a:off x="7" y="-12"/>
            <a:ext cx="1484933" cy="1334067"/>
          </a:xfrm>
          <a:prstGeom prst="rect">
            <a:avLst/>
          </a:prstGeom>
          <a:noFill/>
          <a:ln>
            <a:noFill/>
          </a:ln>
        </p:spPr>
      </p:pic>
      <p:grpSp>
        <p:nvGrpSpPr>
          <p:cNvPr id="103" name="Google Shape;103;p3"/>
          <p:cNvGrpSpPr/>
          <p:nvPr/>
        </p:nvGrpSpPr>
        <p:grpSpPr>
          <a:xfrm>
            <a:off x="2921773" y="1815888"/>
            <a:ext cx="6447546" cy="687200"/>
            <a:chOff x="1820965" y="1794367"/>
            <a:chExt cx="6447546" cy="687200"/>
          </a:xfrm>
        </p:grpSpPr>
        <p:sp>
          <p:nvSpPr>
            <p:cNvPr id="104" name="Google Shape;104;p3"/>
            <p:cNvSpPr txBox="1"/>
            <p:nvPr/>
          </p:nvSpPr>
          <p:spPr>
            <a:xfrm>
              <a:off x="2572600" y="1794367"/>
              <a:ext cx="5695911" cy="6872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rPr b="1" i="0" lang="fr-FR" sz="2400" u="none" cap="none" strike="noStrike">
                  <a:solidFill>
                    <a:schemeClr val="dk1"/>
                  </a:solidFill>
                  <a:latin typeface="Roboto"/>
                  <a:ea typeface="Roboto"/>
                  <a:cs typeface="Roboto"/>
                  <a:sym typeface="Roboto"/>
                </a:rPr>
                <a:t>Intro to CSS</a:t>
              </a:r>
              <a:endParaRPr b="0" i="0" sz="3600" u="none" cap="none" strike="noStrike">
                <a:solidFill>
                  <a:schemeClr val="dk1"/>
                </a:solidFill>
                <a:latin typeface="Roboto"/>
                <a:ea typeface="Roboto"/>
                <a:cs typeface="Roboto"/>
                <a:sym typeface="Roboto"/>
              </a:endParaRPr>
            </a:p>
          </p:txBody>
        </p:sp>
        <p:sp>
          <p:nvSpPr>
            <p:cNvPr id="105" name="Google Shape;105;p3"/>
            <p:cNvSpPr/>
            <p:nvPr/>
          </p:nvSpPr>
          <p:spPr>
            <a:xfrm>
              <a:off x="1820965" y="1811299"/>
              <a:ext cx="653336" cy="653336"/>
            </a:xfrm>
            <a:prstGeom prst="ellipse">
              <a:avLst/>
            </a:prstGeom>
            <a:solidFill>
              <a:srgbClr val="0D32D8"/>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800"/>
                <a:buFont typeface="Arial"/>
                <a:buNone/>
              </a:pPr>
              <a:r>
                <a:rPr b="1" i="0" lang="fr-FR" sz="2800" u="none" cap="none" strike="noStrike">
                  <a:solidFill>
                    <a:schemeClr val="lt1"/>
                  </a:solidFill>
                  <a:latin typeface="Roboto"/>
                  <a:ea typeface="Roboto"/>
                  <a:cs typeface="Roboto"/>
                  <a:sym typeface="Roboto"/>
                </a:rPr>
                <a:t>1</a:t>
              </a:r>
              <a:endParaRPr b="1" i="0" sz="2800" u="none" cap="none" strike="noStrike">
                <a:solidFill>
                  <a:schemeClr val="lt1"/>
                </a:solidFill>
                <a:latin typeface="Roboto"/>
                <a:ea typeface="Roboto"/>
                <a:cs typeface="Roboto"/>
                <a:sym typeface="Roboto"/>
              </a:endParaRPr>
            </a:p>
          </p:txBody>
        </p:sp>
      </p:grpSp>
      <p:grpSp>
        <p:nvGrpSpPr>
          <p:cNvPr id="106" name="Google Shape;106;p3"/>
          <p:cNvGrpSpPr/>
          <p:nvPr/>
        </p:nvGrpSpPr>
        <p:grpSpPr>
          <a:xfrm>
            <a:off x="3248441" y="2682220"/>
            <a:ext cx="6447546" cy="687200"/>
            <a:chOff x="1820965" y="1794367"/>
            <a:chExt cx="6447546" cy="687200"/>
          </a:xfrm>
        </p:grpSpPr>
        <p:sp>
          <p:nvSpPr>
            <p:cNvPr id="107" name="Google Shape;107;p3"/>
            <p:cNvSpPr txBox="1"/>
            <p:nvPr/>
          </p:nvSpPr>
          <p:spPr>
            <a:xfrm>
              <a:off x="2572600" y="1794367"/>
              <a:ext cx="5695911" cy="6872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rPr b="1" i="0" lang="fr-FR" sz="2400" u="none" cap="none" strike="noStrike">
                  <a:solidFill>
                    <a:schemeClr val="dk1"/>
                  </a:solidFill>
                  <a:latin typeface="Roboto"/>
                  <a:ea typeface="Roboto"/>
                  <a:cs typeface="Roboto"/>
                  <a:sym typeface="Roboto"/>
                </a:rPr>
                <a:t>Intro to Flexbox</a:t>
              </a:r>
              <a:endParaRPr b="0" i="0" sz="3600" u="none" cap="none" strike="noStrike">
                <a:solidFill>
                  <a:schemeClr val="dk1"/>
                </a:solidFill>
                <a:latin typeface="Roboto"/>
                <a:ea typeface="Roboto"/>
                <a:cs typeface="Roboto"/>
                <a:sym typeface="Roboto"/>
              </a:endParaRPr>
            </a:p>
          </p:txBody>
        </p:sp>
        <p:sp>
          <p:nvSpPr>
            <p:cNvPr id="108" name="Google Shape;108;p3"/>
            <p:cNvSpPr/>
            <p:nvPr/>
          </p:nvSpPr>
          <p:spPr>
            <a:xfrm>
              <a:off x="1820965" y="1811299"/>
              <a:ext cx="653336" cy="653336"/>
            </a:xfrm>
            <a:prstGeom prst="ellipse">
              <a:avLst/>
            </a:prstGeom>
            <a:solidFill>
              <a:srgbClr val="0D32D8"/>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800"/>
                <a:buFont typeface="Arial"/>
                <a:buNone/>
              </a:pPr>
              <a:r>
                <a:rPr b="1" i="0" lang="fr-FR" sz="2800" u="none" cap="none" strike="noStrike">
                  <a:solidFill>
                    <a:schemeClr val="lt1"/>
                  </a:solidFill>
                  <a:latin typeface="Roboto"/>
                  <a:ea typeface="Roboto"/>
                  <a:cs typeface="Roboto"/>
                  <a:sym typeface="Roboto"/>
                </a:rPr>
                <a:t>2</a:t>
              </a:r>
              <a:endParaRPr b="1" i="0" sz="2800" u="none" cap="none" strike="noStrike">
                <a:solidFill>
                  <a:schemeClr val="lt1"/>
                </a:solidFill>
                <a:latin typeface="Roboto"/>
                <a:ea typeface="Roboto"/>
                <a:cs typeface="Roboto"/>
                <a:sym typeface="Roboto"/>
              </a:endParaRPr>
            </a:p>
          </p:txBody>
        </p:sp>
      </p:grpSp>
      <p:sp>
        <p:nvSpPr>
          <p:cNvPr id="109" name="Google Shape;109;p3"/>
          <p:cNvSpPr/>
          <p:nvPr/>
        </p:nvSpPr>
        <p:spPr>
          <a:xfrm>
            <a:off x="8814282" y="366434"/>
            <a:ext cx="3111829"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SUMMARY</a:t>
            </a:r>
            <a:endParaRPr b="0" i="0" sz="4400" u="none" cap="none" strike="noStrike">
              <a:solidFill>
                <a:srgbClr val="E50E37"/>
              </a:solidFill>
              <a:latin typeface="Roboto"/>
              <a:ea typeface="Roboto"/>
              <a:cs typeface="Roboto"/>
              <a:sym typeface="Roboto"/>
            </a:endParaRPr>
          </a:p>
        </p:txBody>
      </p:sp>
      <p:grpSp>
        <p:nvGrpSpPr>
          <p:cNvPr id="110" name="Google Shape;110;p3"/>
          <p:cNvGrpSpPr/>
          <p:nvPr/>
        </p:nvGrpSpPr>
        <p:grpSpPr>
          <a:xfrm>
            <a:off x="3575109" y="3548552"/>
            <a:ext cx="6447546" cy="687200"/>
            <a:chOff x="1820965" y="1794367"/>
            <a:chExt cx="6447546" cy="687200"/>
          </a:xfrm>
        </p:grpSpPr>
        <p:sp>
          <p:nvSpPr>
            <p:cNvPr id="111" name="Google Shape;111;p3"/>
            <p:cNvSpPr txBox="1"/>
            <p:nvPr/>
          </p:nvSpPr>
          <p:spPr>
            <a:xfrm>
              <a:off x="2572600" y="1794367"/>
              <a:ext cx="5695911" cy="6872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rPr b="1" i="0" lang="fr-FR" sz="2400" u="none" cap="none" strike="noStrike">
                  <a:solidFill>
                    <a:schemeClr val="dk1"/>
                  </a:solidFill>
                  <a:latin typeface="Roboto"/>
                  <a:ea typeface="Roboto"/>
                  <a:cs typeface="Roboto"/>
                  <a:sym typeface="Roboto"/>
                </a:rPr>
                <a:t>What is Responsive Web Design?</a:t>
              </a:r>
              <a:endParaRPr b="1" i="0" sz="3600" u="none" cap="none" strike="noStrike">
                <a:solidFill>
                  <a:schemeClr val="dk1"/>
                </a:solidFill>
                <a:latin typeface="Roboto"/>
                <a:ea typeface="Roboto"/>
                <a:cs typeface="Roboto"/>
                <a:sym typeface="Roboto"/>
              </a:endParaRPr>
            </a:p>
          </p:txBody>
        </p:sp>
        <p:sp>
          <p:nvSpPr>
            <p:cNvPr id="112" name="Google Shape;112;p3"/>
            <p:cNvSpPr/>
            <p:nvPr/>
          </p:nvSpPr>
          <p:spPr>
            <a:xfrm>
              <a:off x="1820965" y="1811299"/>
              <a:ext cx="653336" cy="653336"/>
            </a:xfrm>
            <a:prstGeom prst="ellipse">
              <a:avLst/>
            </a:prstGeom>
            <a:solidFill>
              <a:srgbClr val="0D32D8"/>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800"/>
                <a:buFont typeface="Arial"/>
                <a:buNone/>
              </a:pPr>
              <a:r>
                <a:rPr b="1" i="0" lang="fr-FR" sz="2800" u="none" cap="none" strike="noStrike">
                  <a:solidFill>
                    <a:schemeClr val="lt1"/>
                  </a:solidFill>
                  <a:latin typeface="Roboto"/>
                  <a:ea typeface="Roboto"/>
                  <a:cs typeface="Roboto"/>
                  <a:sym typeface="Roboto"/>
                </a:rPr>
                <a:t>3</a:t>
              </a:r>
              <a:endParaRPr b="1" i="0" sz="2800" u="none" cap="none" strike="noStrike">
                <a:solidFill>
                  <a:schemeClr val="lt1"/>
                </a:solidFill>
                <a:latin typeface="Roboto"/>
                <a:ea typeface="Roboto"/>
                <a:cs typeface="Roboto"/>
                <a:sym typeface="Roboto"/>
              </a:endParaRPr>
            </a:p>
          </p:txBody>
        </p:sp>
      </p:grpSp>
      <p:grpSp>
        <p:nvGrpSpPr>
          <p:cNvPr id="113" name="Google Shape;113;p3"/>
          <p:cNvGrpSpPr/>
          <p:nvPr/>
        </p:nvGrpSpPr>
        <p:grpSpPr>
          <a:xfrm>
            <a:off x="3901777" y="4414885"/>
            <a:ext cx="6447546" cy="687200"/>
            <a:chOff x="1820965" y="1794367"/>
            <a:chExt cx="6447546" cy="687200"/>
          </a:xfrm>
        </p:grpSpPr>
        <p:sp>
          <p:nvSpPr>
            <p:cNvPr id="114" name="Google Shape;114;p3"/>
            <p:cNvSpPr txBox="1"/>
            <p:nvPr/>
          </p:nvSpPr>
          <p:spPr>
            <a:xfrm>
              <a:off x="2572600" y="1794367"/>
              <a:ext cx="5695911" cy="6872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400"/>
                <a:buFont typeface="Arial"/>
                <a:buNone/>
              </a:pPr>
              <a:r>
                <a:rPr b="1" i="0" lang="fr-FR" sz="2400" u="none" cap="none" strike="noStrike">
                  <a:solidFill>
                    <a:schemeClr val="dk1"/>
                  </a:solidFill>
                  <a:latin typeface="Roboto"/>
                  <a:ea typeface="Roboto"/>
                  <a:cs typeface="Roboto"/>
                  <a:sym typeface="Roboto"/>
                </a:rPr>
                <a:t>CSS Media Queries</a:t>
              </a:r>
              <a:endParaRPr b="0" i="0" sz="3600" u="none" cap="none" strike="noStrike">
                <a:solidFill>
                  <a:schemeClr val="dk1"/>
                </a:solidFill>
                <a:latin typeface="Roboto"/>
                <a:ea typeface="Roboto"/>
                <a:cs typeface="Roboto"/>
                <a:sym typeface="Roboto"/>
              </a:endParaRPr>
            </a:p>
          </p:txBody>
        </p:sp>
        <p:sp>
          <p:nvSpPr>
            <p:cNvPr id="115" name="Google Shape;115;p3"/>
            <p:cNvSpPr/>
            <p:nvPr/>
          </p:nvSpPr>
          <p:spPr>
            <a:xfrm>
              <a:off x="1820965" y="1811299"/>
              <a:ext cx="653336" cy="653336"/>
            </a:xfrm>
            <a:prstGeom prst="ellipse">
              <a:avLst/>
            </a:prstGeom>
            <a:solidFill>
              <a:srgbClr val="0D32D8"/>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800"/>
                <a:buFont typeface="Arial"/>
                <a:buNone/>
              </a:pPr>
              <a:r>
                <a:rPr b="1" i="0" lang="fr-FR" sz="2800" u="none" cap="none" strike="noStrike">
                  <a:solidFill>
                    <a:schemeClr val="lt1"/>
                  </a:solidFill>
                  <a:latin typeface="Roboto"/>
                  <a:ea typeface="Roboto"/>
                  <a:cs typeface="Roboto"/>
                  <a:sym typeface="Roboto"/>
                </a:rPr>
                <a:t>4</a:t>
              </a:r>
              <a:endParaRPr b="1" i="0" sz="2800" u="none" cap="none" strike="noStrike">
                <a:solidFill>
                  <a:schemeClr val="lt1"/>
                </a:solidFill>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5"/>
          <p:cNvPicPr preferRelativeResize="0"/>
          <p:nvPr/>
        </p:nvPicPr>
        <p:blipFill rotWithShape="1">
          <a:blip r:embed="rId3">
            <a:alphaModFix/>
          </a:blip>
          <a:srcRect b="0" l="0" r="0" t="0"/>
          <a:stretch/>
        </p:blipFill>
        <p:spPr>
          <a:xfrm>
            <a:off x="142270" y="891617"/>
            <a:ext cx="11907460" cy="507476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6"/>
          <p:cNvSpPr txBox="1"/>
          <p:nvPr>
            <p:ph idx="1" type="body"/>
          </p:nvPr>
        </p:nvSpPr>
        <p:spPr>
          <a:xfrm>
            <a:off x="2499559" y="1614667"/>
            <a:ext cx="7192881" cy="3628666"/>
          </a:xfrm>
          <a:prstGeom prst="rect">
            <a:avLst/>
          </a:prstGeom>
          <a:noFill/>
          <a:ln>
            <a:noFill/>
          </a:ln>
        </p:spPr>
        <p:txBody>
          <a:bodyPr anchorCtr="0" anchor="t" bIns="45700" lIns="91425" spcFirstLastPara="1" rIns="91425" wrap="square" tIns="45700">
            <a:normAutofit/>
          </a:bodyPr>
          <a:lstStyle/>
          <a:p>
            <a:pPr indent="0" lvl="0" marL="0" rtl="0" algn="l">
              <a:lnSpc>
                <a:spcPct val="130000"/>
              </a:lnSpc>
              <a:spcBef>
                <a:spcPts val="0"/>
              </a:spcBef>
              <a:spcAft>
                <a:spcPts val="0"/>
              </a:spcAft>
              <a:buClr>
                <a:schemeClr val="dk1"/>
              </a:buClr>
              <a:buSzPts val="2380"/>
              <a:buNone/>
            </a:pPr>
            <a:r>
              <a:rPr b="1" lang="fr-FR" sz="2380">
                <a:latin typeface="Roboto"/>
                <a:ea typeface="Roboto"/>
                <a:cs typeface="Roboto"/>
                <a:sym typeface="Roboto"/>
              </a:rPr>
              <a:t>CSS</a:t>
            </a:r>
            <a:r>
              <a:rPr lang="fr-FR" sz="2380">
                <a:latin typeface="Roboto"/>
                <a:ea typeface="Roboto"/>
                <a:cs typeface="Roboto"/>
                <a:sym typeface="Roboto"/>
              </a:rPr>
              <a:t> is a Style Sheet language that describes the style of an HTML document:</a:t>
            </a:r>
            <a:endParaRPr/>
          </a:p>
          <a:p>
            <a:pPr indent="-228600" lvl="0" marL="717550" rtl="0" algn="l">
              <a:lnSpc>
                <a:spcPct val="100000"/>
              </a:lnSpc>
              <a:spcBef>
                <a:spcPts val="1000"/>
              </a:spcBef>
              <a:spcAft>
                <a:spcPts val="0"/>
              </a:spcAft>
              <a:buClr>
                <a:srgbClr val="0D32D8"/>
              </a:buClr>
              <a:buSzPts val="2380"/>
              <a:buFont typeface="Noto Sans Symbols"/>
              <a:buChar char="▪"/>
            </a:pPr>
            <a:r>
              <a:rPr lang="fr-FR" sz="2380">
                <a:latin typeface="Roboto"/>
                <a:ea typeface="Roboto"/>
                <a:cs typeface="Roboto"/>
                <a:sym typeface="Roboto"/>
              </a:rPr>
              <a:t>Colors</a:t>
            </a:r>
            <a:endParaRPr/>
          </a:p>
          <a:p>
            <a:pPr indent="-228600" lvl="0" marL="717550" rtl="0" algn="l">
              <a:lnSpc>
                <a:spcPct val="100000"/>
              </a:lnSpc>
              <a:spcBef>
                <a:spcPts val="1000"/>
              </a:spcBef>
              <a:spcAft>
                <a:spcPts val="0"/>
              </a:spcAft>
              <a:buClr>
                <a:srgbClr val="0D32D8"/>
              </a:buClr>
              <a:buSzPts val="2380"/>
              <a:buFont typeface="Noto Sans Symbols"/>
              <a:buChar char="▪"/>
            </a:pPr>
            <a:r>
              <a:rPr lang="fr-FR" sz="2380">
                <a:latin typeface="Roboto"/>
                <a:ea typeface="Roboto"/>
                <a:cs typeface="Roboto"/>
                <a:sym typeface="Roboto"/>
              </a:rPr>
              <a:t>Backgrounds</a:t>
            </a:r>
            <a:endParaRPr/>
          </a:p>
          <a:p>
            <a:pPr indent="-228600" lvl="0" marL="717550" rtl="0" algn="l">
              <a:lnSpc>
                <a:spcPct val="100000"/>
              </a:lnSpc>
              <a:spcBef>
                <a:spcPts val="1000"/>
              </a:spcBef>
              <a:spcAft>
                <a:spcPts val="0"/>
              </a:spcAft>
              <a:buClr>
                <a:srgbClr val="0D32D8"/>
              </a:buClr>
              <a:buSzPts val="2380"/>
              <a:buFont typeface="Noto Sans Symbols"/>
              <a:buChar char="▪"/>
            </a:pPr>
            <a:r>
              <a:rPr lang="fr-FR" sz="2380">
                <a:latin typeface="Roboto"/>
                <a:ea typeface="Roboto"/>
                <a:cs typeface="Roboto"/>
                <a:sym typeface="Roboto"/>
              </a:rPr>
              <a:t>Font style</a:t>
            </a:r>
            <a:endParaRPr/>
          </a:p>
          <a:p>
            <a:pPr indent="0" lvl="0" marL="0" rtl="0" algn="l">
              <a:lnSpc>
                <a:spcPct val="130000"/>
              </a:lnSpc>
              <a:spcBef>
                <a:spcPts val="1000"/>
              </a:spcBef>
              <a:spcAft>
                <a:spcPts val="0"/>
              </a:spcAft>
              <a:buClr>
                <a:schemeClr val="dk1"/>
              </a:buClr>
              <a:buSzPts val="2380"/>
              <a:buNone/>
            </a:pPr>
            <a:r>
              <a:rPr b="1" lang="fr-FR" sz="2380">
                <a:latin typeface="Roboto"/>
                <a:ea typeface="Roboto"/>
                <a:cs typeface="Roboto"/>
                <a:sym typeface="Roboto"/>
              </a:rPr>
              <a:t>CSS</a:t>
            </a:r>
            <a:r>
              <a:rPr lang="fr-FR" sz="2380">
                <a:latin typeface="Roboto"/>
                <a:ea typeface="Roboto"/>
                <a:cs typeface="Roboto"/>
                <a:sym typeface="Roboto"/>
              </a:rPr>
              <a:t> describes how HTML elements should be displayed.</a:t>
            </a:r>
            <a:endParaRPr/>
          </a:p>
        </p:txBody>
      </p:sp>
      <p:pic>
        <p:nvPicPr>
          <p:cNvPr id="128" name="Google Shape;128;p6"/>
          <p:cNvPicPr preferRelativeResize="0"/>
          <p:nvPr/>
        </p:nvPicPr>
        <p:blipFill rotWithShape="1">
          <a:blip r:embed="rId3">
            <a:alphaModFix/>
          </a:blip>
          <a:srcRect b="0" l="0" r="0" t="0"/>
          <a:stretch/>
        </p:blipFill>
        <p:spPr>
          <a:xfrm>
            <a:off x="336032" y="-61140"/>
            <a:ext cx="1484933" cy="1334067"/>
          </a:xfrm>
          <a:prstGeom prst="rect">
            <a:avLst/>
          </a:prstGeom>
          <a:noFill/>
          <a:ln>
            <a:noFill/>
          </a:ln>
        </p:spPr>
      </p:pic>
      <p:pic>
        <p:nvPicPr>
          <p:cNvPr id="129" name="Google Shape;129;p6"/>
          <p:cNvPicPr preferRelativeResize="0"/>
          <p:nvPr/>
        </p:nvPicPr>
        <p:blipFill rotWithShape="1">
          <a:blip r:embed="rId4">
            <a:alphaModFix/>
          </a:blip>
          <a:srcRect b="0" l="0" r="0" t="0"/>
          <a:stretch/>
        </p:blipFill>
        <p:spPr>
          <a:xfrm>
            <a:off x="10541068" y="784371"/>
            <a:ext cx="2647433" cy="528925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7"/>
          <p:cNvPicPr preferRelativeResize="0"/>
          <p:nvPr>
            <p:ph idx="1" type="body"/>
          </p:nvPr>
        </p:nvPicPr>
        <p:blipFill rotWithShape="1">
          <a:blip r:embed="rId3">
            <a:alphaModFix/>
          </a:blip>
          <a:srcRect b="0" l="0" r="18146" t="610"/>
          <a:stretch/>
        </p:blipFill>
        <p:spPr>
          <a:xfrm>
            <a:off x="1403122" y="1128286"/>
            <a:ext cx="9541163" cy="5511435"/>
          </a:xfrm>
          <a:prstGeom prst="rect">
            <a:avLst/>
          </a:prstGeom>
          <a:noFill/>
          <a:ln>
            <a:noFill/>
          </a:ln>
        </p:spPr>
      </p:pic>
      <p:sp>
        <p:nvSpPr>
          <p:cNvPr id="136" name="Google Shape;136;p7"/>
          <p:cNvSpPr/>
          <p:nvPr/>
        </p:nvSpPr>
        <p:spPr>
          <a:xfrm>
            <a:off x="1134644" y="218279"/>
            <a:ext cx="9922712"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PURE HTML</a:t>
            </a:r>
            <a:endParaRPr b="0" i="0" sz="4400" u="none" cap="none" strike="noStrike">
              <a:solidFill>
                <a:srgbClr val="E50E37"/>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8"/>
          <p:cNvPicPr preferRelativeResize="0"/>
          <p:nvPr>
            <p:ph idx="1" type="body"/>
          </p:nvPr>
        </p:nvPicPr>
        <p:blipFill rotWithShape="1">
          <a:blip r:embed="rId3">
            <a:alphaModFix/>
          </a:blip>
          <a:srcRect b="8755" l="0" r="0" t="0"/>
          <a:stretch/>
        </p:blipFill>
        <p:spPr>
          <a:xfrm>
            <a:off x="306376" y="1300479"/>
            <a:ext cx="11579245" cy="4958079"/>
          </a:xfrm>
          <a:prstGeom prst="rect">
            <a:avLst/>
          </a:prstGeom>
          <a:noFill/>
          <a:ln>
            <a:noFill/>
          </a:ln>
        </p:spPr>
      </p:pic>
      <p:sp>
        <p:nvSpPr>
          <p:cNvPr id="143" name="Google Shape;143;p8"/>
          <p:cNvSpPr/>
          <p:nvPr/>
        </p:nvSpPr>
        <p:spPr>
          <a:xfrm>
            <a:off x="306377" y="183554"/>
            <a:ext cx="11579245"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HTML &amp; CSS</a:t>
            </a:r>
            <a:endParaRPr b="0" i="0" sz="4400" u="none" cap="none" strike="noStrike">
              <a:solidFill>
                <a:srgbClr val="E50E37"/>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9"/>
          <p:cNvSpPr/>
          <p:nvPr/>
        </p:nvSpPr>
        <p:spPr>
          <a:xfrm>
            <a:off x="1448762" y="183554"/>
            <a:ext cx="9294471"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HOW DOES IT WORK?</a:t>
            </a:r>
            <a:endParaRPr b="0" i="0" sz="4400" u="none" cap="none" strike="noStrike">
              <a:solidFill>
                <a:srgbClr val="E50E37"/>
              </a:solidFill>
              <a:latin typeface="Roboto"/>
              <a:ea typeface="Roboto"/>
              <a:cs typeface="Roboto"/>
              <a:sym typeface="Roboto"/>
            </a:endParaRPr>
          </a:p>
        </p:txBody>
      </p:sp>
      <p:pic>
        <p:nvPicPr>
          <p:cNvPr id="150" name="Google Shape;150;p9"/>
          <p:cNvPicPr preferRelativeResize="0"/>
          <p:nvPr/>
        </p:nvPicPr>
        <p:blipFill rotWithShape="1">
          <a:blip r:embed="rId3">
            <a:alphaModFix/>
          </a:blip>
          <a:srcRect b="5593" l="1639" r="1853" t="2751"/>
          <a:stretch/>
        </p:blipFill>
        <p:spPr>
          <a:xfrm>
            <a:off x="2718731" y="1150042"/>
            <a:ext cx="6754534" cy="55244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0"/>
          <p:cNvSpPr txBox="1"/>
          <p:nvPr>
            <p:ph idx="1" type="body"/>
          </p:nvPr>
        </p:nvSpPr>
        <p:spPr>
          <a:xfrm>
            <a:off x="2517491" y="1268738"/>
            <a:ext cx="7157012" cy="4414436"/>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2800"/>
              <a:buNone/>
            </a:pPr>
            <a:r>
              <a:rPr lang="fr-FR">
                <a:latin typeface="Roboto"/>
                <a:ea typeface="Roboto"/>
                <a:cs typeface="Roboto"/>
                <a:sym typeface="Roboto"/>
              </a:rPr>
              <a:t>We have 3 types of selectors:</a:t>
            </a:r>
            <a:endParaRPr/>
          </a:p>
          <a:p>
            <a:pPr indent="-228600" lvl="0" marL="717550" rtl="0" algn="l">
              <a:lnSpc>
                <a:spcPct val="100000"/>
              </a:lnSpc>
              <a:spcBef>
                <a:spcPts val="2000"/>
              </a:spcBef>
              <a:spcAft>
                <a:spcPts val="0"/>
              </a:spcAft>
              <a:buClr>
                <a:srgbClr val="0D32D8"/>
              </a:buClr>
              <a:buSzPts val="2800"/>
              <a:buFont typeface="Noto Sans Symbols"/>
              <a:buChar char="▪"/>
            </a:pPr>
            <a:r>
              <a:rPr lang="fr-FR"/>
              <a:t>By tag (h1, p, div) (to apply the same style to all the tags with the same type)</a:t>
            </a:r>
            <a:endParaRPr>
              <a:latin typeface="Roboto"/>
              <a:ea typeface="Roboto"/>
              <a:cs typeface="Roboto"/>
              <a:sym typeface="Roboto"/>
            </a:endParaRPr>
          </a:p>
          <a:p>
            <a:pPr indent="-228600" lvl="0" marL="717550" rtl="0" algn="l">
              <a:lnSpc>
                <a:spcPct val="100000"/>
              </a:lnSpc>
              <a:spcBef>
                <a:spcPts val="1000"/>
              </a:spcBef>
              <a:spcAft>
                <a:spcPts val="0"/>
              </a:spcAft>
              <a:buClr>
                <a:srgbClr val="0D32D8"/>
              </a:buClr>
              <a:buSzPts val="2800"/>
              <a:buFont typeface="Noto Sans Symbols"/>
              <a:buChar char="▪"/>
            </a:pPr>
            <a:r>
              <a:rPr lang="fr-FR"/>
              <a:t>By id (to give a unique tag a style)</a:t>
            </a:r>
            <a:endParaRPr/>
          </a:p>
          <a:p>
            <a:pPr indent="-50800" lvl="0" marL="717550" rtl="0" algn="l">
              <a:lnSpc>
                <a:spcPct val="100000"/>
              </a:lnSpc>
              <a:spcBef>
                <a:spcPts val="2000"/>
              </a:spcBef>
              <a:spcAft>
                <a:spcPts val="0"/>
              </a:spcAft>
              <a:buClr>
                <a:srgbClr val="0D32D8"/>
              </a:buClr>
              <a:buSzPts val="2800"/>
              <a:buFont typeface="Noto Sans Symbols"/>
              <a:buNone/>
            </a:pPr>
            <a:r>
              <a:t/>
            </a:r>
            <a:endParaRPr/>
          </a:p>
          <a:p>
            <a:pPr indent="-222250" lvl="0" marL="717550" rtl="0" algn="l">
              <a:lnSpc>
                <a:spcPct val="100000"/>
              </a:lnSpc>
              <a:spcBef>
                <a:spcPts val="1000"/>
              </a:spcBef>
              <a:spcAft>
                <a:spcPts val="0"/>
              </a:spcAft>
              <a:buClr>
                <a:srgbClr val="0D32D8"/>
              </a:buClr>
              <a:buSzPts val="100"/>
              <a:buFont typeface="Noto Sans Symbols"/>
              <a:buNone/>
            </a:pPr>
            <a:r>
              <a:t/>
            </a:r>
            <a:endParaRPr sz="100"/>
          </a:p>
          <a:p>
            <a:pPr indent="-228600" lvl="0" marL="717550" rtl="0" algn="l">
              <a:lnSpc>
                <a:spcPct val="100000"/>
              </a:lnSpc>
              <a:spcBef>
                <a:spcPts val="1000"/>
              </a:spcBef>
              <a:spcAft>
                <a:spcPts val="0"/>
              </a:spcAft>
              <a:buClr>
                <a:srgbClr val="0D32D8"/>
              </a:buClr>
              <a:buSzPts val="2800"/>
              <a:buFont typeface="Noto Sans Symbols"/>
              <a:buChar char="▪"/>
            </a:pPr>
            <a:r>
              <a:rPr lang="fr-FR"/>
              <a:t>By class (to regroup different tags and give them the same style)</a:t>
            </a:r>
            <a:endParaRPr>
              <a:latin typeface="Roboto"/>
              <a:ea typeface="Roboto"/>
              <a:cs typeface="Roboto"/>
              <a:sym typeface="Roboto"/>
            </a:endParaRPr>
          </a:p>
        </p:txBody>
      </p:sp>
      <p:sp>
        <p:nvSpPr>
          <p:cNvPr id="157" name="Google Shape;157;p10"/>
          <p:cNvSpPr/>
          <p:nvPr/>
        </p:nvSpPr>
        <p:spPr>
          <a:xfrm>
            <a:off x="1796968" y="153482"/>
            <a:ext cx="8598057" cy="769441"/>
          </a:xfrm>
          <a:prstGeom prst="rect">
            <a:avLst/>
          </a:prstGeom>
          <a:noFill/>
          <a:ln cap="flat" cmpd="sng" w="9525">
            <a:solidFill>
              <a:srgbClr val="E50E37"/>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1" i="0" lang="fr-FR" sz="4400" u="none" cap="none" strike="noStrike">
                <a:solidFill>
                  <a:srgbClr val="E50E37"/>
                </a:solidFill>
                <a:latin typeface="Roboto"/>
                <a:ea typeface="Roboto"/>
                <a:cs typeface="Roboto"/>
                <a:sym typeface="Roboto"/>
              </a:rPr>
              <a:t>CSS SELECTORS</a:t>
            </a:r>
            <a:endParaRPr b="0" i="0" sz="4400" u="none" cap="none" strike="noStrike">
              <a:solidFill>
                <a:srgbClr val="E50E37"/>
              </a:solidFill>
              <a:latin typeface="Roboto"/>
              <a:ea typeface="Roboto"/>
              <a:cs typeface="Roboto"/>
              <a:sym typeface="Roboto"/>
            </a:endParaRPr>
          </a:p>
        </p:txBody>
      </p:sp>
      <p:pic>
        <p:nvPicPr>
          <p:cNvPr id="158" name="Google Shape;158;p10"/>
          <p:cNvPicPr preferRelativeResize="0"/>
          <p:nvPr/>
        </p:nvPicPr>
        <p:blipFill rotWithShape="1">
          <a:blip r:embed="rId3">
            <a:alphaModFix/>
          </a:blip>
          <a:srcRect b="0" l="0" r="0" t="0"/>
          <a:stretch/>
        </p:blipFill>
        <p:spPr>
          <a:xfrm>
            <a:off x="4255777" y="3506789"/>
            <a:ext cx="3680440" cy="838924"/>
          </a:xfrm>
          <a:prstGeom prst="rect">
            <a:avLst/>
          </a:prstGeom>
          <a:noFill/>
          <a:ln>
            <a:noFill/>
          </a:ln>
        </p:spPr>
      </p:pic>
      <p:pic>
        <p:nvPicPr>
          <p:cNvPr descr="element" id="159" name="Google Shape;159;p10"/>
          <p:cNvPicPr preferRelativeResize="0"/>
          <p:nvPr/>
        </p:nvPicPr>
        <p:blipFill rotWithShape="1">
          <a:blip r:embed="rId4">
            <a:alphaModFix/>
          </a:blip>
          <a:srcRect b="0" l="0" r="0" t="0"/>
          <a:stretch/>
        </p:blipFill>
        <p:spPr>
          <a:xfrm>
            <a:off x="4255777" y="5298920"/>
            <a:ext cx="3680440" cy="110005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hèm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èm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2019-09-03T11:04:18Z</dcterms:created>
  <dc:creator>sartoucha na7nou7</dc:creator>
</cp:coreProperties>
</file>